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6"/>
  </p:notesMasterIdLst>
  <p:sldIdLst>
    <p:sldId id="303" r:id="rId2"/>
    <p:sldId id="271" r:id="rId3"/>
    <p:sldId id="268" r:id="rId4"/>
    <p:sldId id="269" r:id="rId5"/>
    <p:sldId id="270" r:id="rId6"/>
    <p:sldId id="273" r:id="rId7"/>
    <p:sldId id="257" r:id="rId8"/>
    <p:sldId id="258" r:id="rId9"/>
    <p:sldId id="259" r:id="rId10"/>
    <p:sldId id="272" r:id="rId11"/>
    <p:sldId id="281" r:id="rId12"/>
    <p:sldId id="274" r:id="rId13"/>
    <p:sldId id="275" r:id="rId14"/>
    <p:sldId id="282" r:id="rId15"/>
    <p:sldId id="276" r:id="rId16"/>
    <p:sldId id="277" r:id="rId17"/>
    <p:sldId id="283" r:id="rId18"/>
    <p:sldId id="284" r:id="rId19"/>
    <p:sldId id="285" r:id="rId20"/>
    <p:sldId id="286" r:id="rId21"/>
    <p:sldId id="287" r:id="rId22"/>
    <p:sldId id="288" r:id="rId23"/>
    <p:sldId id="289" r:id="rId24"/>
    <p:sldId id="290" r:id="rId25"/>
    <p:sldId id="291" r:id="rId26"/>
    <p:sldId id="293" r:id="rId27"/>
    <p:sldId id="294" r:id="rId28"/>
    <p:sldId id="297" r:id="rId29"/>
    <p:sldId id="298" r:id="rId30"/>
    <p:sldId id="299" r:id="rId31"/>
    <p:sldId id="300" r:id="rId32"/>
    <p:sldId id="301" r:id="rId33"/>
    <p:sldId id="302" r:id="rId34"/>
    <p:sldId id="280" r:id="rId35"/>
    <p:sldId id="260" r:id="rId36"/>
    <p:sldId id="261" r:id="rId37"/>
    <p:sldId id="262" r:id="rId38"/>
    <p:sldId id="263" r:id="rId39"/>
    <p:sldId id="264" r:id="rId40"/>
    <p:sldId id="265" r:id="rId41"/>
    <p:sldId id="266" r:id="rId42"/>
    <p:sldId id="267" r:id="rId43"/>
    <p:sldId id="278" r:id="rId44"/>
    <p:sldId id="292" r:id="rId45"/>
  </p:sldIdLst>
  <p:sldSz cx="14630400" cy="8229600"/>
  <p:notesSz cx="8229600" cy="14630400"/>
  <p:embeddedFontLst>
    <p:embeddedFont>
      <p:font typeface="Dela Gothic One" panose="020B0604020202020204" charset="-128"/>
      <p:regular r:id="rId47"/>
    </p:embeddedFont>
    <p:embeddedFont>
      <p:font typeface="Consolas" panose="020B0609020204030204" pitchFamily="49" charset="0"/>
      <p:regular r:id="rId48"/>
      <p:bold r:id="rId49"/>
      <p:italic r:id="rId50"/>
      <p:boldItalic r:id="rId51"/>
    </p:embeddedFont>
    <p:embeddedFont>
      <p:font typeface="DM Sans" pitchFamily="2" charset="0"/>
      <p:regular r:id="rId52"/>
      <p:bold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078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582817"/>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OWASP Juice Shop Security Assessment</a:t>
            </a:r>
            <a:endParaRPr lang="en-US" sz="4450" dirty="0"/>
          </a:p>
        </p:txBody>
      </p:sp>
      <p:sp>
        <p:nvSpPr>
          <p:cNvPr id="4" name="Text 1"/>
          <p:cNvSpPr/>
          <p:nvPr/>
        </p:nvSpPr>
        <p:spPr>
          <a:xfrm>
            <a:off x="758309" y="3333155"/>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An in-depth review of scanning, SQL Injection, and business logic weaknesses.</a:t>
            </a:r>
            <a:endParaRPr lang="en-US" sz="1700" dirty="0"/>
          </a:p>
        </p:txBody>
      </p:sp>
      <p:sp>
        <p:nvSpPr>
          <p:cNvPr id="5" name="Text 2"/>
          <p:cNvSpPr/>
          <p:nvPr/>
        </p:nvSpPr>
        <p:spPr>
          <a:xfrm>
            <a:off x="758309" y="435149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Made by</a:t>
            </a:r>
            <a:endParaRPr lang="en-US" sz="2200" dirty="0"/>
          </a:p>
        </p:txBody>
      </p:sp>
      <p:sp>
        <p:nvSpPr>
          <p:cNvPr id="6" name="Text 3"/>
          <p:cNvSpPr/>
          <p:nvPr/>
        </p:nvSpPr>
        <p:spPr>
          <a:xfrm>
            <a:off x="758309" y="5032653"/>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Mark Mekhael Adly</a:t>
            </a:r>
            <a:endParaRPr lang="en-US" sz="1700" dirty="0"/>
          </a:p>
        </p:txBody>
      </p:sp>
      <p:sp>
        <p:nvSpPr>
          <p:cNvPr id="7" name="Text 4"/>
          <p:cNvSpPr/>
          <p:nvPr/>
        </p:nvSpPr>
        <p:spPr>
          <a:xfrm>
            <a:off x="758309" y="5455087"/>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Hassam Amgad Hassa</a:t>
            </a:r>
            <a:endParaRPr lang="en-US" sz="1700" dirty="0"/>
          </a:p>
        </p:txBody>
      </p:sp>
      <p:sp>
        <p:nvSpPr>
          <p:cNvPr id="8" name="Text 5"/>
          <p:cNvSpPr/>
          <p:nvPr/>
        </p:nvSpPr>
        <p:spPr>
          <a:xfrm>
            <a:off x="758309" y="5877520"/>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Shahd Ahmed Mohamad</a:t>
            </a:r>
            <a:endParaRPr lang="en-US" sz="1700" dirty="0"/>
          </a:p>
        </p:txBody>
      </p:sp>
      <p:sp>
        <p:nvSpPr>
          <p:cNvPr id="9" name="Text 6"/>
          <p:cNvSpPr/>
          <p:nvPr/>
        </p:nvSpPr>
        <p:spPr>
          <a:xfrm>
            <a:off x="758309" y="6299954"/>
            <a:ext cx="762738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Mohamed Mahmoud Ali</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txBody>
          <a:bodyPr/>
          <a:lstStyle/>
          <a:p>
            <a:endParaRPr lang="en-US"/>
          </a:p>
        </p:txBody>
      </p:sp>
      <p:sp>
        <p:nvSpPr>
          <p:cNvPr id="4" name="Text 1"/>
          <p:cNvSpPr/>
          <p:nvPr/>
        </p:nvSpPr>
        <p:spPr>
          <a:xfrm>
            <a:off x="4464368" y="3758446"/>
            <a:ext cx="5701546" cy="712708"/>
          </a:xfrm>
          <a:prstGeom prst="rect">
            <a:avLst/>
          </a:prstGeom>
          <a:noFill/>
          <a:ln/>
        </p:spPr>
        <p:txBody>
          <a:bodyPr wrap="none" lIns="0" tIns="0" rIns="0" bIns="0" rtlCol="0" anchor="t"/>
          <a:lstStyle/>
          <a:p>
            <a:pPr marL="0" indent="0" algn="ctr">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Vulnerabilities</a:t>
            </a:r>
            <a:endParaRPr lang="en-US" sz="4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txBody>
          <a:bodyPr/>
          <a:lstStyle/>
          <a:p>
            <a:endParaRPr lang="en-US"/>
          </a:p>
        </p:txBody>
      </p:sp>
      <p:sp>
        <p:nvSpPr>
          <p:cNvPr id="4" name="Text 1"/>
          <p:cNvSpPr/>
          <p:nvPr/>
        </p:nvSpPr>
        <p:spPr>
          <a:xfrm>
            <a:off x="4464368" y="3758446"/>
            <a:ext cx="5701546" cy="712708"/>
          </a:xfrm>
          <a:prstGeom prst="rect">
            <a:avLst/>
          </a:prstGeom>
          <a:noFill/>
          <a:ln/>
        </p:spPr>
        <p:txBody>
          <a:bodyPr wrap="none" lIns="0" tIns="0" rIns="0" bIns="0" rtlCol="0" anchor="t"/>
          <a:lstStyle/>
          <a:p>
            <a:pPr marL="0" indent="0" algn="ctr">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CORS</a:t>
            </a:r>
            <a:endParaRPr lang="en-US" sz="4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3420" y="1347907"/>
            <a:ext cx="7757160" cy="1954887"/>
          </a:xfrm>
          <a:prstGeom prst="rect">
            <a:avLst/>
          </a:prstGeom>
          <a:noFill/>
          <a:ln/>
        </p:spPr>
        <p:txBody>
          <a:bodyPr wrap="square" lIns="0" tIns="0" rIns="0" bIns="0" rtlCol="0" anchor="t"/>
          <a:lstStyle/>
          <a:p>
            <a:pPr marL="0" indent="0" algn="l">
              <a:lnSpc>
                <a:spcPts val="5100"/>
              </a:lnSpc>
              <a:buNone/>
            </a:pPr>
            <a:r>
              <a:rPr lang="en-US" sz="4100" dirty="0">
                <a:solidFill>
                  <a:srgbClr val="FAEBEB"/>
                </a:solidFill>
                <a:latin typeface="Dela Gothic One" pitchFamily="34" charset="0"/>
                <a:ea typeface="Dela Gothic One" pitchFamily="34" charset="-122"/>
                <a:cs typeface="Dela Gothic One" pitchFamily="34" charset="-120"/>
              </a:rPr>
              <a:t>CORS Misconfiguration Explained (Medium Severity - 6.5 CVSS)</a:t>
            </a:r>
            <a:endParaRPr lang="en-US" sz="4100" dirty="0"/>
          </a:p>
        </p:txBody>
      </p:sp>
      <p:sp>
        <p:nvSpPr>
          <p:cNvPr id="4" name="Shape 1"/>
          <p:cNvSpPr/>
          <p:nvPr/>
        </p:nvSpPr>
        <p:spPr>
          <a:xfrm>
            <a:off x="693420" y="3599974"/>
            <a:ext cx="445770" cy="445770"/>
          </a:xfrm>
          <a:prstGeom prst="roundRect">
            <a:avLst>
              <a:gd name="adj" fmla="val 18668"/>
            </a:avLst>
          </a:prstGeom>
          <a:solidFill>
            <a:srgbClr val="740B0B"/>
          </a:solidFill>
          <a:ln w="7620">
            <a:solidFill>
              <a:srgbClr val="8D2424"/>
            </a:solidFill>
            <a:prstDash val="solid"/>
          </a:ln>
        </p:spPr>
        <p:txBody>
          <a:bodyPr/>
          <a:lstStyle/>
          <a:p>
            <a:endParaRPr lang="en-US"/>
          </a:p>
        </p:txBody>
      </p:sp>
      <p:sp>
        <p:nvSpPr>
          <p:cNvPr id="5" name="Text 2"/>
          <p:cNvSpPr/>
          <p:nvPr/>
        </p:nvSpPr>
        <p:spPr>
          <a:xfrm>
            <a:off x="1337310" y="3668078"/>
            <a:ext cx="2606993" cy="325874"/>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What is CORS?</a:t>
            </a:r>
            <a:endParaRPr lang="en-US" sz="2050" dirty="0"/>
          </a:p>
        </p:txBody>
      </p:sp>
      <p:sp>
        <p:nvSpPr>
          <p:cNvPr id="6" name="Text 3"/>
          <p:cNvSpPr/>
          <p:nvPr/>
        </p:nvSpPr>
        <p:spPr>
          <a:xfrm>
            <a:off x="1337310" y="4112776"/>
            <a:ext cx="7113270" cy="316944"/>
          </a:xfrm>
          <a:prstGeom prst="rect">
            <a:avLst/>
          </a:prstGeom>
          <a:noFill/>
          <a:ln/>
        </p:spPr>
        <p:txBody>
          <a:bodyPr wrap="none" lIns="0" tIns="0" rIns="0" bIns="0" rtlCol="0" anchor="t"/>
          <a:lstStyle/>
          <a:p>
            <a:pPr marL="0" indent="0" algn="l">
              <a:lnSpc>
                <a:spcPts val="2450"/>
              </a:lnSpc>
              <a:buNone/>
            </a:pPr>
            <a:r>
              <a:rPr lang="en-US" sz="1550" dirty="0">
                <a:solidFill>
                  <a:srgbClr val="FFE5E5"/>
                </a:solidFill>
                <a:latin typeface="DM Sans" pitchFamily="34" charset="0"/>
                <a:ea typeface="DM Sans" pitchFamily="34" charset="-122"/>
                <a:cs typeface="DM Sans" pitchFamily="34" charset="-120"/>
              </a:rPr>
              <a:t>Browser feature preventing cross-domain requests without permission.</a:t>
            </a:r>
            <a:endParaRPr lang="en-US" sz="1550" dirty="0"/>
          </a:p>
        </p:txBody>
      </p:sp>
      <p:sp>
        <p:nvSpPr>
          <p:cNvPr id="7" name="Shape 4"/>
          <p:cNvSpPr/>
          <p:nvPr/>
        </p:nvSpPr>
        <p:spPr>
          <a:xfrm>
            <a:off x="693420" y="4825960"/>
            <a:ext cx="445770" cy="445770"/>
          </a:xfrm>
          <a:prstGeom prst="roundRect">
            <a:avLst>
              <a:gd name="adj" fmla="val 18668"/>
            </a:avLst>
          </a:prstGeom>
          <a:solidFill>
            <a:srgbClr val="740B0B"/>
          </a:solidFill>
          <a:ln w="7620">
            <a:solidFill>
              <a:srgbClr val="8D2424"/>
            </a:solidFill>
            <a:prstDash val="solid"/>
          </a:ln>
        </p:spPr>
        <p:txBody>
          <a:bodyPr/>
          <a:lstStyle/>
          <a:p>
            <a:endParaRPr lang="en-US"/>
          </a:p>
        </p:txBody>
      </p:sp>
      <p:sp>
        <p:nvSpPr>
          <p:cNvPr id="8" name="Text 5"/>
          <p:cNvSpPr/>
          <p:nvPr/>
        </p:nvSpPr>
        <p:spPr>
          <a:xfrm>
            <a:off x="1337310" y="4894064"/>
            <a:ext cx="2606993" cy="325874"/>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How it Works</a:t>
            </a:r>
            <a:endParaRPr lang="en-US" sz="2050" dirty="0"/>
          </a:p>
        </p:txBody>
      </p:sp>
      <p:sp>
        <p:nvSpPr>
          <p:cNvPr id="9" name="Text 6"/>
          <p:cNvSpPr/>
          <p:nvPr/>
        </p:nvSpPr>
        <p:spPr>
          <a:xfrm>
            <a:off x="1337310" y="5338763"/>
            <a:ext cx="7113270" cy="316944"/>
          </a:xfrm>
          <a:prstGeom prst="rect">
            <a:avLst/>
          </a:prstGeom>
          <a:noFill/>
          <a:ln/>
        </p:spPr>
        <p:txBody>
          <a:bodyPr wrap="none" lIns="0" tIns="0" rIns="0" bIns="0" rtlCol="0" anchor="t"/>
          <a:lstStyle/>
          <a:p>
            <a:pPr marL="0" indent="0" algn="l">
              <a:lnSpc>
                <a:spcPts val="2450"/>
              </a:lnSpc>
              <a:buNone/>
            </a:pPr>
            <a:r>
              <a:rPr lang="en-US" sz="1550" dirty="0">
                <a:solidFill>
                  <a:srgbClr val="FFE5E5"/>
                </a:solidFill>
                <a:latin typeface="DM Sans" pitchFamily="34" charset="0"/>
                <a:ea typeface="DM Sans" pitchFamily="34" charset="-122"/>
                <a:cs typeface="DM Sans" pitchFamily="34" charset="-120"/>
              </a:rPr>
              <a:t>Browser sends preflight; server responds with Access-Control-Allow-Origin.</a:t>
            </a:r>
            <a:endParaRPr lang="en-US" sz="1550" dirty="0"/>
          </a:p>
        </p:txBody>
      </p:sp>
      <p:sp>
        <p:nvSpPr>
          <p:cNvPr id="10" name="Shape 7"/>
          <p:cNvSpPr/>
          <p:nvPr/>
        </p:nvSpPr>
        <p:spPr>
          <a:xfrm>
            <a:off x="693420" y="6051947"/>
            <a:ext cx="445770" cy="445770"/>
          </a:xfrm>
          <a:prstGeom prst="roundRect">
            <a:avLst>
              <a:gd name="adj" fmla="val 18668"/>
            </a:avLst>
          </a:prstGeom>
          <a:solidFill>
            <a:srgbClr val="740B0B"/>
          </a:solidFill>
          <a:ln w="7620">
            <a:solidFill>
              <a:srgbClr val="8D2424"/>
            </a:solidFill>
            <a:prstDash val="solid"/>
          </a:ln>
        </p:spPr>
        <p:txBody>
          <a:bodyPr/>
          <a:lstStyle/>
          <a:p>
            <a:endParaRPr lang="en-US"/>
          </a:p>
        </p:txBody>
      </p:sp>
      <p:sp>
        <p:nvSpPr>
          <p:cNvPr id="11" name="Text 8"/>
          <p:cNvSpPr/>
          <p:nvPr/>
        </p:nvSpPr>
        <p:spPr>
          <a:xfrm>
            <a:off x="1337310" y="6120051"/>
            <a:ext cx="2816662" cy="325874"/>
          </a:xfrm>
          <a:prstGeom prst="rect">
            <a:avLst/>
          </a:prstGeom>
          <a:noFill/>
          <a:ln/>
        </p:spPr>
        <p:txBody>
          <a:bodyPr wrap="non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Testing &amp; Findings</a:t>
            </a:r>
            <a:endParaRPr lang="en-US" sz="2050" dirty="0"/>
          </a:p>
        </p:txBody>
      </p:sp>
      <p:sp>
        <p:nvSpPr>
          <p:cNvPr id="12" name="Text 9"/>
          <p:cNvSpPr/>
          <p:nvPr/>
        </p:nvSpPr>
        <p:spPr>
          <a:xfrm>
            <a:off x="1337310" y="6564749"/>
            <a:ext cx="7113270" cy="316944"/>
          </a:xfrm>
          <a:prstGeom prst="rect">
            <a:avLst/>
          </a:prstGeom>
          <a:noFill/>
          <a:ln/>
        </p:spPr>
        <p:txBody>
          <a:bodyPr wrap="none" lIns="0" tIns="0" rIns="0" bIns="0" rtlCol="0" anchor="t"/>
          <a:lstStyle/>
          <a:p>
            <a:pPr marL="0" indent="0" algn="l">
              <a:lnSpc>
                <a:spcPts val="2450"/>
              </a:lnSpc>
              <a:buNone/>
            </a:pPr>
            <a:r>
              <a:rPr lang="en-US" sz="1550" dirty="0">
                <a:solidFill>
                  <a:srgbClr val="FFE5E5"/>
                </a:solidFill>
                <a:latin typeface="DM Sans" pitchFamily="34" charset="0"/>
                <a:ea typeface="DM Sans" pitchFamily="34" charset="-122"/>
                <a:cs typeface="DM Sans" pitchFamily="34" charset="-120"/>
              </a:rPr>
              <a:t>Server allowed all origins (*) on sensitive endpoints, risking data theft.</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572458"/>
            <a:ext cx="5701546"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Exploitation</a:t>
            </a:r>
            <a:endParaRPr lang="en-US" sz="4450" dirty="0"/>
          </a:p>
        </p:txBody>
      </p:sp>
      <p:pic>
        <p:nvPicPr>
          <p:cNvPr id="3" name="Image 0" descr="preencoded.png"/>
          <p:cNvPicPr>
            <a:picLocks noChangeAspect="1"/>
          </p:cNvPicPr>
          <p:nvPr/>
        </p:nvPicPr>
        <p:blipFill>
          <a:blip r:embed="rId3"/>
          <a:stretch>
            <a:fillRect/>
          </a:stretch>
        </p:blipFill>
        <p:spPr>
          <a:xfrm>
            <a:off x="758309" y="2853809"/>
            <a:ext cx="5610344" cy="3559612"/>
          </a:xfrm>
          <a:prstGeom prst="rect">
            <a:avLst/>
          </a:prstGeom>
        </p:spPr>
      </p:pic>
      <p:pic>
        <p:nvPicPr>
          <p:cNvPr id="4" name="Image 1" descr="preencoded.png"/>
          <p:cNvPicPr>
            <a:picLocks noChangeAspect="1"/>
          </p:cNvPicPr>
          <p:nvPr/>
        </p:nvPicPr>
        <p:blipFill>
          <a:blip r:embed="rId4"/>
          <a:stretch>
            <a:fillRect/>
          </a:stretch>
        </p:blipFill>
        <p:spPr>
          <a:xfrm>
            <a:off x="6904911" y="2853809"/>
            <a:ext cx="6968609" cy="34950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txBody>
          <a:bodyPr/>
          <a:lstStyle/>
          <a:p>
            <a:endParaRPr lang="en-US"/>
          </a:p>
        </p:txBody>
      </p:sp>
      <p:sp>
        <p:nvSpPr>
          <p:cNvPr id="4" name="Text 1"/>
          <p:cNvSpPr/>
          <p:nvPr/>
        </p:nvSpPr>
        <p:spPr>
          <a:xfrm>
            <a:off x="3515678" y="3758446"/>
            <a:ext cx="7599045" cy="712708"/>
          </a:xfrm>
          <a:prstGeom prst="rect">
            <a:avLst/>
          </a:prstGeom>
          <a:noFill/>
          <a:ln/>
        </p:spPr>
        <p:txBody>
          <a:bodyPr wrap="none" lIns="0" tIns="0" rIns="0" bIns="0" rtlCol="0" anchor="t"/>
          <a:lstStyle/>
          <a:p>
            <a:pPr marL="0" indent="0" algn="ctr">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Broken Authentication</a:t>
            </a:r>
            <a:endParaRPr lang="en-US" sz="4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880830"/>
            <a:ext cx="131137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Broken Authentication Vulnerability (High Severity - 9.8 CVSS)</a:t>
            </a:r>
            <a:endParaRPr lang="en-US" sz="4450" dirty="0"/>
          </a:p>
        </p:txBody>
      </p:sp>
      <p:sp>
        <p:nvSpPr>
          <p:cNvPr id="3" name="Text 1"/>
          <p:cNvSpPr/>
          <p:nvPr/>
        </p:nvSpPr>
        <p:spPr>
          <a:xfrm>
            <a:off x="758309" y="3847743"/>
            <a:ext cx="3045381"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Issue Description</a:t>
            </a:r>
            <a:endParaRPr lang="en-US" sz="2200" dirty="0"/>
          </a:p>
        </p:txBody>
      </p:sp>
      <p:sp>
        <p:nvSpPr>
          <p:cNvPr id="4" name="Text 2"/>
          <p:cNvSpPr/>
          <p:nvPr/>
        </p:nvSpPr>
        <p:spPr>
          <a:xfrm>
            <a:off x="758309" y="4420553"/>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Flawed token validation allowed attackers to impersonate admins.</a:t>
            </a:r>
            <a:endParaRPr lang="en-US" sz="1700" dirty="0"/>
          </a:p>
        </p:txBody>
      </p:sp>
      <p:sp>
        <p:nvSpPr>
          <p:cNvPr id="5" name="Text 3"/>
          <p:cNvSpPr/>
          <p:nvPr/>
        </p:nvSpPr>
        <p:spPr>
          <a:xfrm>
            <a:off x="758309" y="5308878"/>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JWT tokens were insecurely accepted without proper revocation.</a:t>
            </a:r>
            <a:endParaRPr lang="en-US" sz="1700" dirty="0"/>
          </a:p>
        </p:txBody>
      </p:sp>
      <p:sp>
        <p:nvSpPr>
          <p:cNvPr id="6" name="Text 4"/>
          <p:cNvSpPr/>
          <p:nvPr/>
        </p:nvSpPr>
        <p:spPr>
          <a:xfrm>
            <a:off x="7587139" y="3847743"/>
            <a:ext cx="314539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Exploitation Steps</a:t>
            </a:r>
            <a:endParaRPr lang="en-US" sz="2200" dirty="0"/>
          </a:p>
        </p:txBody>
      </p:sp>
      <p:sp>
        <p:nvSpPr>
          <p:cNvPr id="7" name="Text 5"/>
          <p:cNvSpPr/>
          <p:nvPr/>
        </p:nvSpPr>
        <p:spPr>
          <a:xfrm>
            <a:off x="7587139" y="4420553"/>
            <a:ext cx="6292572"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a:pPr>
            <a:r>
              <a:rPr lang="en-US" sz="1700" dirty="0">
                <a:solidFill>
                  <a:srgbClr val="FFE5E5"/>
                </a:solidFill>
                <a:latin typeface="DM Sans" pitchFamily="34" charset="0"/>
                <a:ea typeface="DM Sans" pitchFamily="34" charset="-122"/>
                <a:cs typeface="DM Sans" pitchFamily="34" charset="-120"/>
              </a:rPr>
              <a:t>Registered user and captured token.</a:t>
            </a:r>
            <a:endParaRPr lang="en-US" sz="1700" dirty="0"/>
          </a:p>
        </p:txBody>
      </p:sp>
      <p:sp>
        <p:nvSpPr>
          <p:cNvPr id="8" name="Text 6"/>
          <p:cNvSpPr/>
          <p:nvPr/>
        </p:nvSpPr>
        <p:spPr>
          <a:xfrm>
            <a:off x="7587139" y="4842986"/>
            <a:ext cx="6292572"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startAt="2"/>
            </a:pPr>
            <a:r>
              <a:rPr lang="en-US" sz="1700" dirty="0">
                <a:solidFill>
                  <a:srgbClr val="FFE5E5"/>
                </a:solidFill>
                <a:latin typeface="DM Sans" pitchFamily="34" charset="0"/>
                <a:ea typeface="DM Sans" pitchFamily="34" charset="-122"/>
                <a:cs typeface="DM Sans" pitchFamily="34" charset="-120"/>
              </a:rPr>
              <a:t>Used admin JWT token to bypass authentication.</a:t>
            </a:r>
            <a:endParaRPr lang="en-US" sz="1700" dirty="0"/>
          </a:p>
        </p:txBody>
      </p:sp>
      <p:sp>
        <p:nvSpPr>
          <p:cNvPr id="9" name="Text 7"/>
          <p:cNvSpPr/>
          <p:nvPr/>
        </p:nvSpPr>
        <p:spPr>
          <a:xfrm>
            <a:off x="7587139" y="5265420"/>
            <a:ext cx="6292572"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startAt="3"/>
            </a:pPr>
            <a:r>
              <a:rPr lang="en-US" sz="1700" dirty="0">
                <a:solidFill>
                  <a:srgbClr val="FFE5E5"/>
                </a:solidFill>
                <a:latin typeface="DM Sans" pitchFamily="34" charset="0"/>
                <a:ea typeface="DM Sans" pitchFamily="34" charset="-122"/>
                <a:cs typeface="DM Sans" pitchFamily="34" charset="-120"/>
              </a:rPr>
              <a:t>Accessed protected admin endpoints.</a:t>
            </a:r>
            <a:endParaRPr lang="en-US" sz="1700" dirty="0"/>
          </a:p>
        </p:txBody>
      </p:sp>
      <p:sp>
        <p:nvSpPr>
          <p:cNvPr id="10" name="Text 8"/>
          <p:cNvSpPr/>
          <p:nvPr/>
        </p:nvSpPr>
        <p:spPr>
          <a:xfrm>
            <a:off x="7587139" y="5807035"/>
            <a:ext cx="6292572"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Resulted in full privilege escalation.</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832491"/>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FAEBEB"/>
                </a:solidFill>
                <a:latin typeface="Dela Gothic One" pitchFamily="34" charset="0"/>
                <a:ea typeface="Dela Gothic One" pitchFamily="34" charset="-122"/>
                <a:cs typeface="Dela Gothic One" pitchFamily="34" charset="-120"/>
              </a:rPr>
              <a:t>OAuth Password Logic Overview</a:t>
            </a:r>
            <a:endParaRPr lang="en-US" sz="4450" dirty="0"/>
          </a:p>
        </p:txBody>
      </p:sp>
      <p:pic>
        <p:nvPicPr>
          <p:cNvPr id="4" name="Image 1" descr="preencoded.png"/>
          <p:cNvPicPr>
            <a:picLocks noChangeAspect="1"/>
          </p:cNvPicPr>
          <p:nvPr/>
        </p:nvPicPr>
        <p:blipFill>
          <a:blip r:embed="rId4"/>
          <a:stretch>
            <a:fillRect/>
          </a:stretch>
        </p:blipFill>
        <p:spPr>
          <a:xfrm>
            <a:off x="6244709" y="3582829"/>
            <a:ext cx="7627382" cy="281416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txBody>
          <a:bodyPr/>
          <a:lstStyle/>
          <a:p>
            <a:endParaRPr lang="en-US"/>
          </a:p>
        </p:txBody>
      </p:sp>
      <p:sp>
        <p:nvSpPr>
          <p:cNvPr id="4" name="Text 1"/>
          <p:cNvSpPr/>
          <p:nvPr/>
        </p:nvSpPr>
        <p:spPr>
          <a:xfrm>
            <a:off x="4464368" y="3758446"/>
            <a:ext cx="5701546" cy="712708"/>
          </a:xfrm>
          <a:prstGeom prst="rect">
            <a:avLst/>
          </a:prstGeom>
          <a:noFill/>
          <a:ln/>
        </p:spPr>
        <p:txBody>
          <a:bodyPr wrap="none" lIns="0" tIns="0" rIns="0" bIns="0" rtlCol="0" anchor="t"/>
          <a:lstStyle/>
          <a:p>
            <a:pPr marL="0" indent="0" algn="ctr">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XSS</a:t>
            </a:r>
            <a:endParaRPr lang="en-US" sz="44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826193"/>
            <a:ext cx="11713845"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Stored XSS Vulnerability Overview</a:t>
            </a:r>
            <a:endParaRPr lang="en-US" sz="4450" dirty="0"/>
          </a:p>
        </p:txBody>
      </p:sp>
      <p:sp>
        <p:nvSpPr>
          <p:cNvPr id="4" name="Shape 1"/>
          <p:cNvSpPr/>
          <p:nvPr/>
        </p:nvSpPr>
        <p:spPr>
          <a:xfrm>
            <a:off x="758309" y="4863822"/>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5" name="Text 2"/>
          <p:cNvSpPr/>
          <p:nvPr/>
        </p:nvSpPr>
        <p:spPr>
          <a:xfrm>
            <a:off x="1462326" y="493823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Location</a:t>
            </a:r>
            <a:endParaRPr lang="en-US" sz="2200" dirty="0"/>
          </a:p>
        </p:txBody>
      </p:sp>
      <p:sp>
        <p:nvSpPr>
          <p:cNvPr id="6" name="Text 3"/>
          <p:cNvSpPr/>
          <p:nvPr/>
        </p:nvSpPr>
        <p:spPr>
          <a:xfrm>
            <a:off x="1462326" y="5424368"/>
            <a:ext cx="571750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Feedback → Admin Panel</a:t>
            </a:r>
            <a:endParaRPr lang="en-US" sz="1700" dirty="0"/>
          </a:p>
        </p:txBody>
      </p:sp>
      <p:sp>
        <p:nvSpPr>
          <p:cNvPr id="7" name="Shape 4"/>
          <p:cNvSpPr/>
          <p:nvPr/>
        </p:nvSpPr>
        <p:spPr>
          <a:xfrm>
            <a:off x="7450574" y="4863822"/>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8" name="Text 5"/>
          <p:cNvSpPr/>
          <p:nvPr/>
        </p:nvSpPr>
        <p:spPr>
          <a:xfrm>
            <a:off x="8154591" y="493823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Impact</a:t>
            </a:r>
            <a:endParaRPr lang="en-US" sz="2200" dirty="0"/>
          </a:p>
        </p:txBody>
      </p:sp>
      <p:sp>
        <p:nvSpPr>
          <p:cNvPr id="9" name="Text 6"/>
          <p:cNvSpPr/>
          <p:nvPr/>
        </p:nvSpPr>
        <p:spPr>
          <a:xfrm>
            <a:off x="8154591" y="5424368"/>
            <a:ext cx="571750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Executable code in admin interface</a:t>
            </a:r>
            <a:endParaRPr lang="en-US" sz="1700" dirty="0"/>
          </a:p>
        </p:txBody>
      </p:sp>
      <p:sp>
        <p:nvSpPr>
          <p:cNvPr id="10" name="Shape 7"/>
          <p:cNvSpPr/>
          <p:nvPr/>
        </p:nvSpPr>
        <p:spPr>
          <a:xfrm>
            <a:off x="758309" y="6204347"/>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1" name="Text 8"/>
          <p:cNvSpPr/>
          <p:nvPr/>
        </p:nvSpPr>
        <p:spPr>
          <a:xfrm>
            <a:off x="1462326" y="627876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Example</a:t>
            </a:r>
            <a:endParaRPr lang="en-US" sz="2200" dirty="0"/>
          </a:p>
        </p:txBody>
      </p:sp>
      <p:sp>
        <p:nvSpPr>
          <p:cNvPr id="12" name="Text 9"/>
          <p:cNvSpPr/>
          <p:nvPr/>
        </p:nvSpPr>
        <p:spPr>
          <a:xfrm>
            <a:off x="1462326" y="6764893"/>
            <a:ext cx="571750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Comment rendered as clickable link</a:t>
            </a:r>
            <a:endParaRPr lang="en-US" sz="1700" dirty="0"/>
          </a:p>
        </p:txBody>
      </p:sp>
      <p:sp>
        <p:nvSpPr>
          <p:cNvPr id="13" name="Shape 10"/>
          <p:cNvSpPr/>
          <p:nvPr/>
        </p:nvSpPr>
        <p:spPr>
          <a:xfrm>
            <a:off x="7450574" y="6204347"/>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4" name="Text 11"/>
          <p:cNvSpPr/>
          <p:nvPr/>
        </p:nvSpPr>
        <p:spPr>
          <a:xfrm>
            <a:off x="8154591" y="627876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Severity</a:t>
            </a:r>
            <a:endParaRPr lang="en-US" sz="2200" dirty="0"/>
          </a:p>
        </p:txBody>
      </p:sp>
      <p:sp>
        <p:nvSpPr>
          <p:cNvPr id="15" name="Text 12"/>
          <p:cNvSpPr/>
          <p:nvPr/>
        </p:nvSpPr>
        <p:spPr>
          <a:xfrm>
            <a:off x="8154591" y="6764893"/>
            <a:ext cx="571750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CVSS 3.1 (Informational)</a:t>
            </a:r>
            <a:endParaRPr lang="en-US" sz="1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708660"/>
            <a:ext cx="7465695"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XSS Technical Details</a:t>
            </a:r>
            <a:endParaRPr lang="en-US" sz="4450" dirty="0"/>
          </a:p>
        </p:txBody>
      </p:sp>
      <p:sp>
        <p:nvSpPr>
          <p:cNvPr id="4" name="Shape 1"/>
          <p:cNvSpPr/>
          <p:nvPr/>
        </p:nvSpPr>
        <p:spPr>
          <a:xfrm>
            <a:off x="758309" y="1746290"/>
            <a:ext cx="7627382" cy="1281232"/>
          </a:xfrm>
          <a:prstGeom prst="roundRect">
            <a:avLst>
              <a:gd name="adj" fmla="val 7102"/>
            </a:avLst>
          </a:prstGeom>
          <a:solidFill>
            <a:srgbClr val="740B0B"/>
          </a:solidFill>
          <a:ln w="7620">
            <a:solidFill>
              <a:srgbClr val="8D2424"/>
            </a:solidFill>
            <a:prstDash val="solid"/>
          </a:ln>
        </p:spPr>
        <p:txBody>
          <a:bodyPr/>
          <a:lstStyle/>
          <a:p>
            <a:endParaRPr lang="en-US"/>
          </a:p>
        </p:txBody>
      </p:sp>
      <p:sp>
        <p:nvSpPr>
          <p:cNvPr id="5" name="Text 2"/>
          <p:cNvSpPr/>
          <p:nvPr/>
        </p:nvSpPr>
        <p:spPr>
          <a:xfrm>
            <a:off x="982504" y="1970484"/>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CWE ID</a:t>
            </a:r>
            <a:endParaRPr lang="en-US" sz="2200" dirty="0"/>
          </a:p>
        </p:txBody>
      </p:sp>
      <p:sp>
        <p:nvSpPr>
          <p:cNvPr id="6" name="Text 3"/>
          <p:cNvSpPr/>
          <p:nvPr/>
        </p:nvSpPr>
        <p:spPr>
          <a:xfrm>
            <a:off x="982504" y="2456617"/>
            <a:ext cx="7178993"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79</a:t>
            </a:r>
            <a:endParaRPr lang="en-US" sz="1700" dirty="0"/>
          </a:p>
        </p:txBody>
      </p:sp>
      <p:sp>
        <p:nvSpPr>
          <p:cNvPr id="7" name="Shape 4"/>
          <p:cNvSpPr/>
          <p:nvPr/>
        </p:nvSpPr>
        <p:spPr>
          <a:xfrm>
            <a:off x="758309" y="3244096"/>
            <a:ext cx="7627382" cy="1281232"/>
          </a:xfrm>
          <a:prstGeom prst="roundRect">
            <a:avLst>
              <a:gd name="adj" fmla="val 7102"/>
            </a:avLst>
          </a:prstGeom>
          <a:solidFill>
            <a:srgbClr val="740B0B"/>
          </a:solidFill>
          <a:ln w="7620">
            <a:solidFill>
              <a:srgbClr val="8D2424"/>
            </a:solidFill>
            <a:prstDash val="solid"/>
          </a:ln>
        </p:spPr>
        <p:txBody>
          <a:bodyPr/>
          <a:lstStyle/>
          <a:p>
            <a:endParaRPr lang="en-US"/>
          </a:p>
        </p:txBody>
      </p:sp>
      <p:sp>
        <p:nvSpPr>
          <p:cNvPr id="8" name="Text 5"/>
          <p:cNvSpPr/>
          <p:nvPr/>
        </p:nvSpPr>
        <p:spPr>
          <a:xfrm>
            <a:off x="982504" y="346829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Attack Vector</a:t>
            </a:r>
            <a:endParaRPr lang="en-US" sz="2200" dirty="0"/>
          </a:p>
        </p:txBody>
      </p:sp>
      <p:sp>
        <p:nvSpPr>
          <p:cNvPr id="9" name="Text 6"/>
          <p:cNvSpPr/>
          <p:nvPr/>
        </p:nvSpPr>
        <p:spPr>
          <a:xfrm>
            <a:off x="982504" y="3954423"/>
            <a:ext cx="7178993"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Stored, targeting admin interface</a:t>
            </a:r>
            <a:endParaRPr lang="en-US" sz="1700" dirty="0"/>
          </a:p>
        </p:txBody>
      </p:sp>
      <p:sp>
        <p:nvSpPr>
          <p:cNvPr id="10" name="Shape 7"/>
          <p:cNvSpPr/>
          <p:nvPr/>
        </p:nvSpPr>
        <p:spPr>
          <a:xfrm>
            <a:off x="758309" y="4741902"/>
            <a:ext cx="7627382" cy="1281232"/>
          </a:xfrm>
          <a:prstGeom prst="roundRect">
            <a:avLst>
              <a:gd name="adj" fmla="val 7102"/>
            </a:avLst>
          </a:prstGeom>
          <a:solidFill>
            <a:srgbClr val="740B0B"/>
          </a:solidFill>
          <a:ln w="7620">
            <a:solidFill>
              <a:srgbClr val="8D2424"/>
            </a:solidFill>
            <a:prstDash val="solid"/>
          </a:ln>
        </p:spPr>
        <p:txBody>
          <a:bodyPr/>
          <a:lstStyle/>
          <a:p>
            <a:endParaRPr lang="en-US"/>
          </a:p>
        </p:txBody>
      </p:sp>
      <p:sp>
        <p:nvSpPr>
          <p:cNvPr id="11" name="Text 8"/>
          <p:cNvSpPr/>
          <p:nvPr/>
        </p:nvSpPr>
        <p:spPr>
          <a:xfrm>
            <a:off x="982504" y="496609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Sink</a:t>
            </a:r>
            <a:endParaRPr lang="en-US" sz="2200" dirty="0"/>
          </a:p>
        </p:txBody>
      </p:sp>
      <p:sp>
        <p:nvSpPr>
          <p:cNvPr id="12" name="Text 9"/>
          <p:cNvSpPr/>
          <p:nvPr/>
        </p:nvSpPr>
        <p:spPr>
          <a:xfrm>
            <a:off x="982504" y="5452229"/>
            <a:ext cx="7178993"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Unsafe innerHTML usage</a:t>
            </a:r>
            <a:endParaRPr lang="en-US" sz="1700" dirty="0"/>
          </a:p>
        </p:txBody>
      </p:sp>
      <p:sp>
        <p:nvSpPr>
          <p:cNvPr id="13" name="Shape 10"/>
          <p:cNvSpPr/>
          <p:nvPr/>
        </p:nvSpPr>
        <p:spPr>
          <a:xfrm>
            <a:off x="758309" y="6239708"/>
            <a:ext cx="7627382" cy="1281232"/>
          </a:xfrm>
          <a:prstGeom prst="roundRect">
            <a:avLst>
              <a:gd name="adj" fmla="val 7102"/>
            </a:avLst>
          </a:prstGeom>
          <a:solidFill>
            <a:srgbClr val="740B0B"/>
          </a:solidFill>
          <a:ln w="7620">
            <a:solidFill>
              <a:srgbClr val="8D2424"/>
            </a:solidFill>
            <a:prstDash val="solid"/>
          </a:ln>
        </p:spPr>
        <p:txBody>
          <a:bodyPr/>
          <a:lstStyle/>
          <a:p>
            <a:endParaRPr lang="en-US"/>
          </a:p>
        </p:txBody>
      </p:sp>
      <p:sp>
        <p:nvSpPr>
          <p:cNvPr id="14" name="Text 11"/>
          <p:cNvSpPr/>
          <p:nvPr/>
        </p:nvSpPr>
        <p:spPr>
          <a:xfrm>
            <a:off x="982504" y="6463903"/>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Proof</a:t>
            </a:r>
            <a:endParaRPr lang="en-US" sz="2200" dirty="0"/>
          </a:p>
        </p:txBody>
      </p:sp>
      <p:sp>
        <p:nvSpPr>
          <p:cNvPr id="15" name="Text 12"/>
          <p:cNvSpPr/>
          <p:nvPr/>
        </p:nvSpPr>
        <p:spPr>
          <a:xfrm>
            <a:off x="982504" y="6950035"/>
            <a:ext cx="7178993"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Unsanitized HTML rendered in admin view</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txBody>
          <a:bodyPr/>
          <a:lstStyle/>
          <a:p>
            <a:endParaRPr lang="en-US"/>
          </a:p>
        </p:txBody>
      </p:sp>
      <p:sp>
        <p:nvSpPr>
          <p:cNvPr id="4" name="Text 1"/>
          <p:cNvSpPr/>
          <p:nvPr/>
        </p:nvSpPr>
        <p:spPr>
          <a:xfrm>
            <a:off x="4464368" y="3758446"/>
            <a:ext cx="5701546" cy="712708"/>
          </a:xfrm>
          <a:prstGeom prst="rect">
            <a:avLst/>
          </a:prstGeom>
          <a:noFill/>
          <a:ln/>
        </p:spPr>
        <p:txBody>
          <a:bodyPr wrap="none" lIns="0" tIns="0" rIns="0" bIns="0" rtlCol="0" anchor="t"/>
          <a:lstStyle/>
          <a:p>
            <a:pPr marL="0" indent="0" algn="ctr">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Target</a:t>
            </a:r>
            <a:endParaRPr lang="en-US" sz="44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047518"/>
            <a:ext cx="6549628"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XSS Risk and Fixes</a:t>
            </a:r>
            <a:endParaRPr lang="en-US" sz="4450" dirty="0"/>
          </a:p>
        </p:txBody>
      </p:sp>
      <p:sp>
        <p:nvSpPr>
          <p:cNvPr id="4" name="Text 1"/>
          <p:cNvSpPr/>
          <p:nvPr/>
        </p:nvSpPr>
        <p:spPr>
          <a:xfrm>
            <a:off x="6244709" y="330172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Risks</a:t>
            </a:r>
            <a:endParaRPr lang="en-US" sz="2200" dirty="0"/>
          </a:p>
        </p:txBody>
      </p:sp>
      <p:sp>
        <p:nvSpPr>
          <p:cNvPr id="5" name="Text 2"/>
          <p:cNvSpPr/>
          <p:nvPr/>
        </p:nvSpPr>
        <p:spPr>
          <a:xfrm>
            <a:off x="6244709" y="3874532"/>
            <a:ext cx="35493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Phishing attacks</a:t>
            </a:r>
            <a:endParaRPr lang="en-US" sz="1700" dirty="0"/>
          </a:p>
        </p:txBody>
      </p:sp>
      <p:sp>
        <p:nvSpPr>
          <p:cNvPr id="6" name="Text 3"/>
          <p:cNvSpPr/>
          <p:nvPr/>
        </p:nvSpPr>
        <p:spPr>
          <a:xfrm>
            <a:off x="6244709" y="4296966"/>
            <a:ext cx="35493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Session hijacking</a:t>
            </a:r>
            <a:endParaRPr lang="en-US" sz="1700" dirty="0"/>
          </a:p>
        </p:txBody>
      </p:sp>
      <p:sp>
        <p:nvSpPr>
          <p:cNvPr id="7" name="Text 4"/>
          <p:cNvSpPr/>
          <p:nvPr/>
        </p:nvSpPr>
        <p:spPr>
          <a:xfrm>
            <a:off x="6244709" y="4719399"/>
            <a:ext cx="35493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Privilege escalation</a:t>
            </a:r>
            <a:endParaRPr lang="en-US" sz="1700" dirty="0"/>
          </a:p>
        </p:txBody>
      </p:sp>
      <p:sp>
        <p:nvSpPr>
          <p:cNvPr id="8" name="Text 5"/>
          <p:cNvSpPr/>
          <p:nvPr/>
        </p:nvSpPr>
        <p:spPr>
          <a:xfrm>
            <a:off x="10330339" y="330172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Fixes</a:t>
            </a:r>
            <a:endParaRPr lang="en-US" sz="2200" dirty="0"/>
          </a:p>
        </p:txBody>
      </p:sp>
      <p:sp>
        <p:nvSpPr>
          <p:cNvPr id="9" name="Text 6"/>
          <p:cNvSpPr/>
          <p:nvPr/>
        </p:nvSpPr>
        <p:spPr>
          <a:xfrm>
            <a:off x="10330339" y="3874532"/>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Input sanitization (DOMPurify, validator.js)</a:t>
            </a:r>
            <a:endParaRPr lang="en-US" sz="1700" dirty="0"/>
          </a:p>
        </p:txBody>
      </p:sp>
      <p:sp>
        <p:nvSpPr>
          <p:cNvPr id="10" name="Text 7"/>
          <p:cNvSpPr/>
          <p:nvPr/>
        </p:nvSpPr>
        <p:spPr>
          <a:xfrm>
            <a:off x="10330339" y="4643676"/>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Avoid innerHTML, prefer textContent</a:t>
            </a:r>
            <a:endParaRPr lang="en-US" sz="1700" dirty="0"/>
          </a:p>
        </p:txBody>
      </p:sp>
      <p:sp>
        <p:nvSpPr>
          <p:cNvPr id="11" name="Text 8"/>
          <p:cNvSpPr/>
          <p:nvPr/>
        </p:nvSpPr>
        <p:spPr>
          <a:xfrm>
            <a:off x="10330339" y="5412819"/>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Enforce Content Security Policy (CSP)</a:t>
            </a:r>
            <a:endParaRPr lang="en-US" sz="17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289685"/>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Cookies Missing HttpOnly Flag</a:t>
            </a:r>
            <a:endParaRPr lang="en-US" sz="4450" dirty="0"/>
          </a:p>
        </p:txBody>
      </p:sp>
      <p:pic>
        <p:nvPicPr>
          <p:cNvPr id="4" name="Image 1" descr="preencoded.png"/>
          <p:cNvPicPr>
            <a:picLocks noChangeAspect="1"/>
          </p:cNvPicPr>
          <p:nvPr/>
        </p:nvPicPr>
        <p:blipFill>
          <a:blip r:embed="rId4"/>
          <a:stretch>
            <a:fillRect/>
          </a:stretch>
        </p:blipFill>
        <p:spPr>
          <a:xfrm>
            <a:off x="758309" y="3040023"/>
            <a:ext cx="1083231" cy="1299924"/>
          </a:xfrm>
          <a:prstGeom prst="rect">
            <a:avLst/>
          </a:prstGeom>
        </p:spPr>
      </p:pic>
      <p:sp>
        <p:nvSpPr>
          <p:cNvPr id="5" name="Text 1"/>
          <p:cNvSpPr/>
          <p:nvPr/>
        </p:nvSpPr>
        <p:spPr>
          <a:xfrm>
            <a:off x="2166461" y="325659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Impact</a:t>
            </a:r>
            <a:endParaRPr lang="en-US" sz="2200" dirty="0"/>
          </a:p>
        </p:txBody>
      </p:sp>
      <p:sp>
        <p:nvSpPr>
          <p:cNvPr id="6" name="Text 2"/>
          <p:cNvSpPr/>
          <p:nvPr/>
        </p:nvSpPr>
        <p:spPr>
          <a:xfrm>
            <a:off x="2166461" y="3742730"/>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Javascript can access authentication cookies</a:t>
            </a:r>
            <a:endParaRPr lang="en-US" sz="1700" dirty="0"/>
          </a:p>
        </p:txBody>
      </p:sp>
      <p:pic>
        <p:nvPicPr>
          <p:cNvPr id="7" name="Image 2" descr="preencoded.png"/>
          <p:cNvPicPr>
            <a:picLocks noChangeAspect="1"/>
          </p:cNvPicPr>
          <p:nvPr/>
        </p:nvPicPr>
        <p:blipFill>
          <a:blip r:embed="rId5"/>
          <a:stretch>
            <a:fillRect/>
          </a:stretch>
        </p:blipFill>
        <p:spPr>
          <a:xfrm>
            <a:off x="758309" y="4339947"/>
            <a:ext cx="1083231" cy="1299924"/>
          </a:xfrm>
          <a:prstGeom prst="rect">
            <a:avLst/>
          </a:prstGeom>
        </p:spPr>
      </p:pic>
      <p:sp>
        <p:nvSpPr>
          <p:cNvPr id="8" name="Text 3"/>
          <p:cNvSpPr/>
          <p:nvPr/>
        </p:nvSpPr>
        <p:spPr>
          <a:xfrm>
            <a:off x="2166461" y="455652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Exploitation</a:t>
            </a:r>
            <a:endParaRPr lang="en-US" sz="2200" dirty="0"/>
          </a:p>
        </p:txBody>
      </p:sp>
      <p:sp>
        <p:nvSpPr>
          <p:cNvPr id="9" name="Text 4"/>
          <p:cNvSpPr/>
          <p:nvPr/>
        </p:nvSpPr>
        <p:spPr>
          <a:xfrm>
            <a:off x="2166461" y="5042654"/>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XSS can read cookies via document.cookie</a:t>
            </a:r>
            <a:endParaRPr lang="en-US" sz="1700" dirty="0"/>
          </a:p>
        </p:txBody>
      </p:sp>
      <p:pic>
        <p:nvPicPr>
          <p:cNvPr id="10" name="Image 3" descr="preencoded.png"/>
          <p:cNvPicPr>
            <a:picLocks noChangeAspect="1"/>
          </p:cNvPicPr>
          <p:nvPr/>
        </p:nvPicPr>
        <p:blipFill>
          <a:blip r:embed="rId6"/>
          <a:stretch>
            <a:fillRect/>
          </a:stretch>
        </p:blipFill>
        <p:spPr>
          <a:xfrm>
            <a:off x="758309" y="5639872"/>
            <a:ext cx="1083231" cy="1299924"/>
          </a:xfrm>
          <a:prstGeom prst="rect">
            <a:avLst/>
          </a:prstGeom>
        </p:spPr>
      </p:pic>
      <p:sp>
        <p:nvSpPr>
          <p:cNvPr id="11" name="Text 5"/>
          <p:cNvSpPr/>
          <p:nvPr/>
        </p:nvSpPr>
        <p:spPr>
          <a:xfrm>
            <a:off x="2166461" y="585644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Fix</a:t>
            </a:r>
            <a:endParaRPr lang="en-US" sz="2200" dirty="0"/>
          </a:p>
        </p:txBody>
      </p:sp>
      <p:sp>
        <p:nvSpPr>
          <p:cNvPr id="12" name="Text 6"/>
          <p:cNvSpPr/>
          <p:nvPr/>
        </p:nvSpPr>
        <p:spPr>
          <a:xfrm>
            <a:off x="2166461" y="6342578"/>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Set HttpOnly, Secure, SameSite flags on cookies</a:t>
            </a:r>
            <a:endParaRPr lang="en-US" sz="17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txBody>
          <a:bodyPr/>
          <a:lstStyle/>
          <a:p>
            <a:endParaRPr lang="en-US"/>
          </a:p>
        </p:txBody>
      </p:sp>
      <p:sp>
        <p:nvSpPr>
          <p:cNvPr id="4" name="Text 1"/>
          <p:cNvSpPr/>
          <p:nvPr/>
        </p:nvSpPr>
        <p:spPr>
          <a:xfrm>
            <a:off x="4464368" y="3758446"/>
            <a:ext cx="5701546" cy="712708"/>
          </a:xfrm>
          <a:prstGeom prst="rect">
            <a:avLst/>
          </a:prstGeom>
          <a:noFill/>
          <a:ln/>
        </p:spPr>
        <p:txBody>
          <a:bodyPr wrap="none" lIns="0" tIns="0" rIns="0" bIns="0" rtlCol="0" anchor="t"/>
          <a:lstStyle/>
          <a:p>
            <a:pPr marL="0" indent="0" algn="ctr">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CSRF</a:t>
            </a:r>
            <a:endParaRPr lang="en-US" sz="44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577"/>
          </a:xfrm>
          <a:prstGeom prst="rect">
            <a:avLst/>
          </a:prstGeom>
        </p:spPr>
      </p:pic>
      <p:sp>
        <p:nvSpPr>
          <p:cNvPr id="3" name="Text 0"/>
          <p:cNvSpPr/>
          <p:nvPr/>
        </p:nvSpPr>
        <p:spPr>
          <a:xfrm>
            <a:off x="727234" y="571381"/>
            <a:ext cx="7689533" cy="2050613"/>
          </a:xfrm>
          <a:prstGeom prst="rect">
            <a:avLst/>
          </a:prstGeom>
          <a:noFill/>
          <a:ln/>
        </p:spPr>
        <p:txBody>
          <a:bodyPr wrap="square" lIns="0" tIns="0" rIns="0" bIns="0" rtlCol="0" anchor="t"/>
          <a:lstStyle/>
          <a:p>
            <a:pPr marL="0" indent="0" algn="l">
              <a:lnSpc>
                <a:spcPts val="5350"/>
              </a:lnSpc>
              <a:buNone/>
            </a:pPr>
            <a:r>
              <a:rPr lang="en-US" sz="4300" dirty="0">
                <a:solidFill>
                  <a:srgbClr val="FAEBEB"/>
                </a:solidFill>
                <a:latin typeface="Dela Gothic One" pitchFamily="34" charset="0"/>
                <a:ea typeface="Dela Gothic One" pitchFamily="34" charset="-122"/>
                <a:cs typeface="Dela Gothic One" pitchFamily="34" charset="-120"/>
              </a:rPr>
              <a:t>1</a:t>
            </a:r>
            <a:r>
              <a:rPr lang="en-US" sz="4300" baseline="30000" dirty="0">
                <a:solidFill>
                  <a:srgbClr val="FAEBEB"/>
                </a:solidFill>
                <a:latin typeface="Dela Gothic One" pitchFamily="34" charset="0"/>
                <a:ea typeface="Dela Gothic One" pitchFamily="34" charset="-122"/>
                <a:cs typeface="Dela Gothic One" pitchFamily="34" charset="-120"/>
              </a:rPr>
              <a:t>st</a:t>
            </a:r>
            <a:r>
              <a:rPr lang="en-US" sz="4300" dirty="0">
                <a:solidFill>
                  <a:srgbClr val="FAEBEB"/>
                </a:solidFill>
                <a:latin typeface="Dela Gothic One" pitchFamily="34" charset="0"/>
                <a:ea typeface="Dela Gothic One" pitchFamily="34" charset="-122"/>
                <a:cs typeface="Dela Gothic One" pitchFamily="34" charset="-120"/>
              </a:rPr>
              <a:t>-Cross-Site Request Forgery (CSRF) Overview</a:t>
            </a:r>
            <a:endParaRPr lang="en-US" sz="4300" dirty="0"/>
          </a:p>
        </p:txBody>
      </p:sp>
      <p:sp>
        <p:nvSpPr>
          <p:cNvPr id="4" name="Shape 1"/>
          <p:cNvSpPr/>
          <p:nvPr/>
        </p:nvSpPr>
        <p:spPr>
          <a:xfrm>
            <a:off x="727234" y="2933700"/>
            <a:ext cx="467558" cy="467558"/>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5" name="Text 2"/>
          <p:cNvSpPr/>
          <p:nvPr/>
        </p:nvSpPr>
        <p:spPr>
          <a:xfrm>
            <a:off x="1402556" y="3005018"/>
            <a:ext cx="2734270" cy="341828"/>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Target Endpoint</a:t>
            </a:r>
            <a:endParaRPr lang="en-US" sz="2150" dirty="0"/>
          </a:p>
        </p:txBody>
      </p:sp>
      <p:sp>
        <p:nvSpPr>
          <p:cNvPr id="6" name="Text 3"/>
          <p:cNvSpPr/>
          <p:nvPr/>
        </p:nvSpPr>
        <p:spPr>
          <a:xfrm>
            <a:off x="1402556" y="3471505"/>
            <a:ext cx="7014210" cy="332423"/>
          </a:xfrm>
          <a:prstGeom prst="rect">
            <a:avLst/>
          </a:prstGeom>
          <a:noFill/>
          <a:ln/>
        </p:spPr>
        <p:txBody>
          <a:bodyPr wrap="non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/profile endpoint</a:t>
            </a:r>
            <a:endParaRPr lang="en-US" sz="1600" dirty="0"/>
          </a:p>
        </p:txBody>
      </p:sp>
      <p:sp>
        <p:nvSpPr>
          <p:cNvPr id="7" name="Shape 4"/>
          <p:cNvSpPr/>
          <p:nvPr/>
        </p:nvSpPr>
        <p:spPr>
          <a:xfrm>
            <a:off x="727234" y="4219456"/>
            <a:ext cx="467558" cy="467558"/>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8" name="Text 5"/>
          <p:cNvSpPr/>
          <p:nvPr/>
        </p:nvSpPr>
        <p:spPr>
          <a:xfrm>
            <a:off x="1402556" y="4290774"/>
            <a:ext cx="2734270" cy="341828"/>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Impact</a:t>
            </a:r>
            <a:endParaRPr lang="en-US" sz="2150" dirty="0"/>
          </a:p>
        </p:txBody>
      </p:sp>
      <p:sp>
        <p:nvSpPr>
          <p:cNvPr id="9" name="Text 6"/>
          <p:cNvSpPr/>
          <p:nvPr/>
        </p:nvSpPr>
        <p:spPr>
          <a:xfrm>
            <a:off x="1402556" y="4757261"/>
            <a:ext cx="7014210" cy="332423"/>
          </a:xfrm>
          <a:prstGeom prst="rect">
            <a:avLst/>
          </a:prstGeom>
          <a:noFill/>
          <a:ln/>
        </p:spPr>
        <p:txBody>
          <a:bodyPr wrap="non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Forces unintended user actions</a:t>
            </a:r>
            <a:endParaRPr lang="en-US" sz="1600" dirty="0"/>
          </a:p>
        </p:txBody>
      </p:sp>
      <p:sp>
        <p:nvSpPr>
          <p:cNvPr id="10" name="Shape 7"/>
          <p:cNvSpPr/>
          <p:nvPr/>
        </p:nvSpPr>
        <p:spPr>
          <a:xfrm>
            <a:off x="727234" y="5505212"/>
            <a:ext cx="467558" cy="467558"/>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11" name="Text 8"/>
          <p:cNvSpPr/>
          <p:nvPr/>
        </p:nvSpPr>
        <p:spPr>
          <a:xfrm>
            <a:off x="1402556" y="5576530"/>
            <a:ext cx="2734270" cy="341828"/>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Example</a:t>
            </a:r>
            <a:endParaRPr lang="en-US" sz="2150" dirty="0"/>
          </a:p>
        </p:txBody>
      </p:sp>
      <p:sp>
        <p:nvSpPr>
          <p:cNvPr id="12" name="Text 9"/>
          <p:cNvSpPr/>
          <p:nvPr/>
        </p:nvSpPr>
        <p:spPr>
          <a:xfrm>
            <a:off x="1402556" y="6043017"/>
            <a:ext cx="7014210" cy="332423"/>
          </a:xfrm>
          <a:prstGeom prst="rect">
            <a:avLst/>
          </a:prstGeom>
          <a:noFill/>
          <a:ln/>
        </p:spPr>
        <p:txBody>
          <a:bodyPr wrap="non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Unauthorized username change via hidden form</a:t>
            </a:r>
            <a:endParaRPr lang="en-US" sz="1600" dirty="0"/>
          </a:p>
        </p:txBody>
      </p:sp>
      <p:sp>
        <p:nvSpPr>
          <p:cNvPr id="13" name="Shape 10"/>
          <p:cNvSpPr/>
          <p:nvPr/>
        </p:nvSpPr>
        <p:spPr>
          <a:xfrm>
            <a:off x="727234" y="6790968"/>
            <a:ext cx="467558" cy="467558"/>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14" name="Text 11"/>
          <p:cNvSpPr/>
          <p:nvPr/>
        </p:nvSpPr>
        <p:spPr>
          <a:xfrm>
            <a:off x="1402556" y="6862286"/>
            <a:ext cx="2734270" cy="341828"/>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Severity</a:t>
            </a:r>
            <a:endParaRPr lang="en-US" sz="2150" dirty="0"/>
          </a:p>
        </p:txBody>
      </p:sp>
      <p:sp>
        <p:nvSpPr>
          <p:cNvPr id="15" name="Text 12"/>
          <p:cNvSpPr/>
          <p:nvPr/>
        </p:nvSpPr>
        <p:spPr>
          <a:xfrm>
            <a:off x="1402556" y="7328773"/>
            <a:ext cx="7014210" cy="332423"/>
          </a:xfrm>
          <a:prstGeom prst="rect">
            <a:avLst/>
          </a:prstGeom>
          <a:noFill/>
          <a:ln/>
        </p:spPr>
        <p:txBody>
          <a:bodyPr wrap="non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CVSS 4.3 (Medium)</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560564"/>
            <a:ext cx="7968496"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CSRF Technical Details</a:t>
            </a:r>
            <a:endParaRPr lang="en-US" sz="4450" dirty="0"/>
          </a:p>
        </p:txBody>
      </p:sp>
      <p:sp>
        <p:nvSpPr>
          <p:cNvPr id="4" name="Shape 1"/>
          <p:cNvSpPr/>
          <p:nvPr/>
        </p:nvSpPr>
        <p:spPr>
          <a:xfrm>
            <a:off x="758309" y="4598194"/>
            <a:ext cx="6448663" cy="1281232"/>
          </a:xfrm>
          <a:prstGeom prst="roundRect">
            <a:avLst>
              <a:gd name="adj" fmla="val 7102"/>
            </a:avLst>
          </a:prstGeom>
          <a:solidFill>
            <a:srgbClr val="740B0B"/>
          </a:solidFill>
          <a:ln w="7620">
            <a:solidFill>
              <a:srgbClr val="8D2424"/>
            </a:solidFill>
            <a:prstDash val="solid"/>
          </a:ln>
        </p:spPr>
        <p:txBody>
          <a:bodyPr/>
          <a:lstStyle/>
          <a:p>
            <a:endParaRPr lang="en-US"/>
          </a:p>
        </p:txBody>
      </p:sp>
      <p:sp>
        <p:nvSpPr>
          <p:cNvPr id="5" name="Text 2"/>
          <p:cNvSpPr/>
          <p:nvPr/>
        </p:nvSpPr>
        <p:spPr>
          <a:xfrm>
            <a:off x="982504" y="482238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CWE ID</a:t>
            </a:r>
            <a:endParaRPr lang="en-US" sz="2200" dirty="0"/>
          </a:p>
        </p:txBody>
      </p:sp>
      <p:sp>
        <p:nvSpPr>
          <p:cNvPr id="6" name="Text 3"/>
          <p:cNvSpPr/>
          <p:nvPr/>
        </p:nvSpPr>
        <p:spPr>
          <a:xfrm>
            <a:off x="982504" y="5308521"/>
            <a:ext cx="6000274"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352</a:t>
            </a:r>
            <a:endParaRPr lang="en-US" sz="1700" dirty="0"/>
          </a:p>
        </p:txBody>
      </p:sp>
      <p:sp>
        <p:nvSpPr>
          <p:cNvPr id="7" name="Shape 4"/>
          <p:cNvSpPr/>
          <p:nvPr/>
        </p:nvSpPr>
        <p:spPr>
          <a:xfrm>
            <a:off x="7423547" y="4598194"/>
            <a:ext cx="6448663" cy="1281232"/>
          </a:xfrm>
          <a:prstGeom prst="roundRect">
            <a:avLst>
              <a:gd name="adj" fmla="val 7102"/>
            </a:avLst>
          </a:prstGeom>
          <a:solidFill>
            <a:srgbClr val="740B0B"/>
          </a:solidFill>
          <a:ln w="7620">
            <a:solidFill>
              <a:srgbClr val="8D2424"/>
            </a:solidFill>
            <a:prstDash val="solid"/>
          </a:ln>
        </p:spPr>
        <p:txBody>
          <a:bodyPr/>
          <a:lstStyle/>
          <a:p>
            <a:endParaRPr lang="en-US"/>
          </a:p>
        </p:txBody>
      </p:sp>
      <p:sp>
        <p:nvSpPr>
          <p:cNvPr id="8" name="Text 5"/>
          <p:cNvSpPr/>
          <p:nvPr/>
        </p:nvSpPr>
        <p:spPr>
          <a:xfrm>
            <a:off x="7647742" y="4822388"/>
            <a:ext cx="410682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Authentication Required</a:t>
            </a:r>
            <a:endParaRPr lang="en-US" sz="2200" dirty="0"/>
          </a:p>
        </p:txBody>
      </p:sp>
      <p:sp>
        <p:nvSpPr>
          <p:cNvPr id="9" name="Text 6"/>
          <p:cNvSpPr/>
          <p:nvPr/>
        </p:nvSpPr>
        <p:spPr>
          <a:xfrm>
            <a:off x="7647742" y="5308521"/>
            <a:ext cx="6000274"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Yes</a:t>
            </a:r>
            <a:endParaRPr lang="en-US" sz="1700" dirty="0"/>
          </a:p>
        </p:txBody>
      </p:sp>
      <p:sp>
        <p:nvSpPr>
          <p:cNvPr id="10" name="Shape 7"/>
          <p:cNvSpPr/>
          <p:nvPr/>
        </p:nvSpPr>
        <p:spPr>
          <a:xfrm>
            <a:off x="758309" y="6096000"/>
            <a:ext cx="6448663" cy="1281232"/>
          </a:xfrm>
          <a:prstGeom prst="roundRect">
            <a:avLst>
              <a:gd name="adj" fmla="val 7102"/>
            </a:avLst>
          </a:prstGeom>
          <a:solidFill>
            <a:srgbClr val="740B0B"/>
          </a:solidFill>
          <a:ln w="7620">
            <a:solidFill>
              <a:srgbClr val="8D2424"/>
            </a:solidFill>
            <a:prstDash val="solid"/>
          </a:ln>
        </p:spPr>
        <p:txBody>
          <a:bodyPr/>
          <a:lstStyle/>
          <a:p>
            <a:endParaRPr lang="en-US"/>
          </a:p>
        </p:txBody>
      </p:sp>
      <p:sp>
        <p:nvSpPr>
          <p:cNvPr id="11" name="Text 8"/>
          <p:cNvSpPr/>
          <p:nvPr/>
        </p:nvSpPr>
        <p:spPr>
          <a:xfrm>
            <a:off x="982504" y="6320195"/>
            <a:ext cx="4424601"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User Interaction Required</a:t>
            </a:r>
            <a:endParaRPr lang="en-US" sz="2200" dirty="0"/>
          </a:p>
        </p:txBody>
      </p:sp>
      <p:sp>
        <p:nvSpPr>
          <p:cNvPr id="12" name="Text 9"/>
          <p:cNvSpPr/>
          <p:nvPr/>
        </p:nvSpPr>
        <p:spPr>
          <a:xfrm>
            <a:off x="982504" y="6806327"/>
            <a:ext cx="6000274"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Yes</a:t>
            </a:r>
            <a:endParaRPr lang="en-US" sz="1700" dirty="0"/>
          </a:p>
        </p:txBody>
      </p:sp>
      <p:sp>
        <p:nvSpPr>
          <p:cNvPr id="13" name="Shape 10"/>
          <p:cNvSpPr/>
          <p:nvPr/>
        </p:nvSpPr>
        <p:spPr>
          <a:xfrm>
            <a:off x="7423547" y="6096000"/>
            <a:ext cx="6448663" cy="1281232"/>
          </a:xfrm>
          <a:prstGeom prst="roundRect">
            <a:avLst>
              <a:gd name="adj" fmla="val 7102"/>
            </a:avLst>
          </a:prstGeom>
          <a:solidFill>
            <a:srgbClr val="740B0B"/>
          </a:solidFill>
          <a:ln w="7620">
            <a:solidFill>
              <a:srgbClr val="8D2424"/>
            </a:solidFill>
            <a:prstDash val="solid"/>
          </a:ln>
        </p:spPr>
        <p:txBody>
          <a:bodyPr/>
          <a:lstStyle/>
          <a:p>
            <a:endParaRPr lang="en-US"/>
          </a:p>
        </p:txBody>
      </p:sp>
      <p:sp>
        <p:nvSpPr>
          <p:cNvPr id="14" name="Text 11"/>
          <p:cNvSpPr/>
          <p:nvPr/>
        </p:nvSpPr>
        <p:spPr>
          <a:xfrm>
            <a:off x="7647742" y="6320195"/>
            <a:ext cx="3517940"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Affected Component</a:t>
            </a:r>
            <a:endParaRPr lang="en-US" sz="2200" dirty="0"/>
          </a:p>
        </p:txBody>
      </p:sp>
      <p:sp>
        <p:nvSpPr>
          <p:cNvPr id="15" name="Text 12"/>
          <p:cNvSpPr/>
          <p:nvPr/>
        </p:nvSpPr>
        <p:spPr>
          <a:xfrm>
            <a:off x="7647742" y="6806327"/>
            <a:ext cx="6000274"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Profile Update</a:t>
            </a:r>
            <a:endParaRPr lang="en-US"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037874"/>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CSRF Reproduction &amp; Fixes</a:t>
            </a:r>
            <a:endParaRPr lang="en-US" sz="4450" dirty="0"/>
          </a:p>
        </p:txBody>
      </p:sp>
      <p:sp>
        <p:nvSpPr>
          <p:cNvPr id="4" name="Text 1"/>
          <p:cNvSpPr/>
          <p:nvPr/>
        </p:nvSpPr>
        <p:spPr>
          <a:xfrm>
            <a:off x="6244709" y="4004786"/>
            <a:ext cx="3365778"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Reproduction Steps</a:t>
            </a:r>
            <a:endParaRPr lang="en-US" sz="2200" dirty="0"/>
          </a:p>
        </p:txBody>
      </p:sp>
      <p:sp>
        <p:nvSpPr>
          <p:cNvPr id="5" name="Text 2"/>
          <p:cNvSpPr/>
          <p:nvPr/>
        </p:nvSpPr>
        <p:spPr>
          <a:xfrm>
            <a:off x="6244709" y="4577596"/>
            <a:ext cx="3549372"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a:pPr>
            <a:r>
              <a:rPr lang="en-US" sz="1700" dirty="0">
                <a:solidFill>
                  <a:srgbClr val="FFE5E5"/>
                </a:solidFill>
                <a:latin typeface="DM Sans" pitchFamily="34" charset="0"/>
                <a:ea typeface="DM Sans" pitchFamily="34" charset="-122"/>
                <a:cs typeface="DM Sans" pitchFamily="34" charset="-120"/>
              </a:rPr>
              <a:t>Login as a user</a:t>
            </a:r>
            <a:endParaRPr lang="en-US" sz="1700" dirty="0"/>
          </a:p>
        </p:txBody>
      </p:sp>
      <p:sp>
        <p:nvSpPr>
          <p:cNvPr id="6" name="Text 3"/>
          <p:cNvSpPr/>
          <p:nvPr/>
        </p:nvSpPr>
        <p:spPr>
          <a:xfrm>
            <a:off x="6244709" y="5000030"/>
            <a:ext cx="3549372"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startAt="2"/>
            </a:pPr>
            <a:r>
              <a:rPr lang="en-US" sz="1700" dirty="0">
                <a:solidFill>
                  <a:srgbClr val="FFE5E5"/>
                </a:solidFill>
                <a:latin typeface="DM Sans" pitchFamily="34" charset="0"/>
                <a:ea typeface="DM Sans" pitchFamily="34" charset="-122"/>
                <a:cs typeface="DM Sans" pitchFamily="34" charset="-120"/>
              </a:rPr>
              <a:t>Visit malicious website</a:t>
            </a:r>
            <a:endParaRPr lang="en-US" sz="1700" dirty="0"/>
          </a:p>
        </p:txBody>
      </p:sp>
      <p:sp>
        <p:nvSpPr>
          <p:cNvPr id="7" name="Text 4"/>
          <p:cNvSpPr/>
          <p:nvPr/>
        </p:nvSpPr>
        <p:spPr>
          <a:xfrm>
            <a:off x="6244709" y="5422463"/>
            <a:ext cx="3549372" cy="693420"/>
          </a:xfrm>
          <a:prstGeom prst="rect">
            <a:avLst/>
          </a:prstGeom>
          <a:noFill/>
          <a:ln/>
        </p:spPr>
        <p:txBody>
          <a:bodyPr wrap="square" lIns="0" tIns="0" rIns="0" bIns="0" rtlCol="0" anchor="t"/>
          <a:lstStyle/>
          <a:p>
            <a:pPr marL="342900" indent="-342900" algn="l">
              <a:lnSpc>
                <a:spcPts val="2700"/>
              </a:lnSpc>
              <a:buSzPct val="100000"/>
              <a:buFont typeface="+mj-lt"/>
              <a:buAutoNum type="arabicPeriod" startAt="3"/>
            </a:pPr>
            <a:r>
              <a:rPr lang="en-US" sz="1700" dirty="0">
                <a:solidFill>
                  <a:srgbClr val="FFE5E5"/>
                </a:solidFill>
                <a:latin typeface="DM Sans" pitchFamily="34" charset="0"/>
                <a:ea typeface="DM Sans" pitchFamily="34" charset="-122"/>
                <a:cs typeface="DM Sans" pitchFamily="34" charset="-120"/>
              </a:rPr>
              <a:t>Username changes without consent</a:t>
            </a:r>
            <a:endParaRPr lang="en-US" sz="1700" dirty="0"/>
          </a:p>
        </p:txBody>
      </p:sp>
      <p:sp>
        <p:nvSpPr>
          <p:cNvPr id="8" name="Text 5"/>
          <p:cNvSpPr/>
          <p:nvPr/>
        </p:nvSpPr>
        <p:spPr>
          <a:xfrm>
            <a:off x="10330339" y="400478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Fixes</a:t>
            </a:r>
            <a:endParaRPr lang="en-US" sz="2200" dirty="0"/>
          </a:p>
        </p:txBody>
      </p:sp>
      <p:sp>
        <p:nvSpPr>
          <p:cNvPr id="9" name="Text 6"/>
          <p:cNvSpPr/>
          <p:nvPr/>
        </p:nvSpPr>
        <p:spPr>
          <a:xfrm>
            <a:off x="10330339" y="4577596"/>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Enforce CSRF tokens (csurf middleware)</a:t>
            </a:r>
            <a:endParaRPr lang="en-US" sz="1700" dirty="0"/>
          </a:p>
        </p:txBody>
      </p:sp>
      <p:sp>
        <p:nvSpPr>
          <p:cNvPr id="10" name="Text 7"/>
          <p:cNvSpPr/>
          <p:nvPr/>
        </p:nvSpPr>
        <p:spPr>
          <a:xfrm>
            <a:off x="10330339" y="5346740"/>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Set SameSite, HttpOnly, Secure flags on cookies</a:t>
            </a:r>
            <a:endParaRPr lang="en-US" sz="17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989528"/>
            <a:ext cx="131137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2</a:t>
            </a:r>
            <a:r>
              <a:rPr lang="en-US" sz="4450" baseline="30000" dirty="0">
                <a:solidFill>
                  <a:srgbClr val="FAEBEB"/>
                </a:solidFill>
                <a:latin typeface="Dela Gothic One" pitchFamily="34" charset="0"/>
                <a:ea typeface="Dela Gothic One" pitchFamily="34" charset="-122"/>
                <a:cs typeface="Dela Gothic One" pitchFamily="34" charset="-120"/>
              </a:rPr>
              <a:t>nd- </a:t>
            </a:r>
            <a:r>
              <a:rPr lang="en-US" sz="4450" dirty="0">
                <a:solidFill>
                  <a:srgbClr val="FAEBEB"/>
                </a:solidFill>
                <a:latin typeface="Dela Gothic One" pitchFamily="34" charset="0"/>
                <a:ea typeface="Dela Gothic One" pitchFamily="34" charset="-122"/>
                <a:cs typeface="Dela Gothic One" pitchFamily="34" charset="-120"/>
              </a:rPr>
              <a:t>CSRF (Medium Severity)</a:t>
            </a:r>
            <a:endParaRPr lang="en-US" sz="4450" dirty="0"/>
          </a:p>
        </p:txBody>
      </p:sp>
      <p:sp>
        <p:nvSpPr>
          <p:cNvPr id="3" name="Shape 1"/>
          <p:cNvSpPr/>
          <p:nvPr/>
        </p:nvSpPr>
        <p:spPr>
          <a:xfrm>
            <a:off x="758309" y="2739866"/>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4" name="Text 2"/>
          <p:cNvSpPr/>
          <p:nvPr/>
        </p:nvSpPr>
        <p:spPr>
          <a:xfrm>
            <a:off x="830997" y="2769810"/>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5" name="Text 3"/>
          <p:cNvSpPr/>
          <p:nvPr/>
        </p:nvSpPr>
        <p:spPr>
          <a:xfrm>
            <a:off x="1462326" y="2814280"/>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FFE5E5"/>
                </a:solidFill>
                <a:latin typeface="Dela Gothic One" pitchFamily="34" charset="0"/>
                <a:ea typeface="Dela Gothic One" pitchFamily="34" charset="-122"/>
                <a:cs typeface="Dela Gothic One" pitchFamily="34" charset="-120"/>
              </a:rPr>
              <a:t>Objective:</a:t>
            </a:r>
            <a:endParaRPr lang="en-US" sz="2200" dirty="0"/>
          </a:p>
        </p:txBody>
      </p:sp>
      <p:sp>
        <p:nvSpPr>
          <p:cNvPr id="6" name="Text 4"/>
          <p:cNvSpPr/>
          <p:nvPr/>
        </p:nvSpPr>
        <p:spPr>
          <a:xfrm>
            <a:off x="1462326" y="3300412"/>
            <a:ext cx="571750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Demonstrate unauthorized profile updates via CSRF.</a:t>
            </a:r>
            <a:endParaRPr lang="en-US" sz="1700" dirty="0"/>
          </a:p>
        </p:txBody>
      </p:sp>
      <p:sp>
        <p:nvSpPr>
          <p:cNvPr id="7" name="Shape 5"/>
          <p:cNvSpPr/>
          <p:nvPr/>
        </p:nvSpPr>
        <p:spPr>
          <a:xfrm>
            <a:off x="7450574" y="2739866"/>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8" name="Text 6"/>
          <p:cNvSpPr/>
          <p:nvPr/>
        </p:nvSpPr>
        <p:spPr>
          <a:xfrm>
            <a:off x="7523262" y="2769810"/>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9" name="Text 7"/>
          <p:cNvSpPr/>
          <p:nvPr/>
        </p:nvSpPr>
        <p:spPr>
          <a:xfrm>
            <a:off x="8154591" y="281428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Exploit Steps</a:t>
            </a:r>
            <a:endParaRPr lang="en-US" sz="2200" dirty="0"/>
          </a:p>
        </p:txBody>
      </p:sp>
      <p:sp>
        <p:nvSpPr>
          <p:cNvPr id="10" name="Text 8"/>
          <p:cNvSpPr/>
          <p:nvPr/>
        </p:nvSpPr>
        <p:spPr>
          <a:xfrm>
            <a:off x="8154591" y="3300412"/>
            <a:ext cx="5717500"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a:pPr>
            <a:r>
              <a:rPr lang="en-US" sz="1700" dirty="0">
                <a:solidFill>
                  <a:srgbClr val="FFE5E5"/>
                </a:solidFill>
                <a:latin typeface="DM Sans" pitchFamily="34" charset="0"/>
                <a:ea typeface="DM Sans" pitchFamily="34" charset="-122"/>
                <a:cs typeface="DM Sans" pitchFamily="34" charset="-120"/>
              </a:rPr>
              <a:t>Capture profile update request (Burp Suite).</a:t>
            </a:r>
            <a:endParaRPr lang="en-US" sz="1700" dirty="0"/>
          </a:p>
        </p:txBody>
      </p:sp>
      <p:sp>
        <p:nvSpPr>
          <p:cNvPr id="11" name="Text 9"/>
          <p:cNvSpPr/>
          <p:nvPr/>
        </p:nvSpPr>
        <p:spPr>
          <a:xfrm>
            <a:off x="8154591" y="3722846"/>
            <a:ext cx="5717500" cy="354330"/>
          </a:xfrm>
          <a:prstGeom prst="rect">
            <a:avLst/>
          </a:prstGeom>
          <a:noFill/>
          <a:ln/>
        </p:spPr>
        <p:txBody>
          <a:bodyPr wrap="none" lIns="0" tIns="0" rIns="0" bIns="0" rtlCol="0" anchor="t"/>
          <a:lstStyle/>
          <a:p>
            <a:pPr marL="342900" indent="-342900" algn="l">
              <a:lnSpc>
                <a:spcPts val="2700"/>
              </a:lnSpc>
              <a:buSzPct val="100000"/>
              <a:buFont typeface="+mj-lt"/>
              <a:buAutoNum type="arabicPeriod" startAt="2"/>
            </a:pPr>
            <a:r>
              <a:rPr lang="en-US" sz="1700" dirty="0">
                <a:solidFill>
                  <a:srgbClr val="FFE5E5"/>
                </a:solidFill>
                <a:latin typeface="DM Sans" pitchFamily="34" charset="0"/>
                <a:ea typeface="DM Sans" pitchFamily="34" charset="-122"/>
                <a:cs typeface="DM Sans" pitchFamily="34" charset="-120"/>
              </a:rPr>
              <a:t>Remove </a:t>
            </a:r>
            <a:r>
              <a:rPr lang="en-US" sz="1700" dirty="0">
                <a:solidFill>
                  <a:srgbClr val="FFE5E5"/>
                </a:solidFill>
                <a:highlight>
                  <a:srgbClr val="460707"/>
                </a:highlight>
                <a:latin typeface="Consolas" pitchFamily="34" charset="0"/>
                <a:ea typeface="Consolas" pitchFamily="34" charset="-122"/>
                <a:cs typeface="Consolas" pitchFamily="34" charset="-120"/>
              </a:rPr>
              <a:t>Referer</a:t>
            </a:r>
            <a:r>
              <a:rPr lang="en-US" sz="1700" dirty="0">
                <a:solidFill>
                  <a:srgbClr val="FFE5E5"/>
                </a:solidFill>
                <a:latin typeface="DM Sans" pitchFamily="34" charset="0"/>
                <a:ea typeface="DM Sans" pitchFamily="34" charset="-122"/>
                <a:cs typeface="DM Sans" pitchFamily="34" charset="-120"/>
              </a:rPr>
              <a:t> header – request still accepted.</a:t>
            </a:r>
            <a:endParaRPr lang="en-US" sz="1700" dirty="0"/>
          </a:p>
        </p:txBody>
      </p:sp>
      <p:sp>
        <p:nvSpPr>
          <p:cNvPr id="12" name="Text 10"/>
          <p:cNvSpPr/>
          <p:nvPr/>
        </p:nvSpPr>
        <p:spPr>
          <a:xfrm>
            <a:off x="8154591" y="4152900"/>
            <a:ext cx="5717500"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startAt="3"/>
            </a:pPr>
            <a:r>
              <a:rPr lang="en-US" sz="1700" dirty="0">
                <a:solidFill>
                  <a:srgbClr val="FFE5E5"/>
                </a:solidFill>
                <a:latin typeface="DM Sans" pitchFamily="34" charset="0"/>
                <a:ea typeface="DM Sans" pitchFamily="34" charset="-122"/>
                <a:cs typeface="DM Sans" pitchFamily="34" charset="-120"/>
              </a:rPr>
              <a:t>Generate and execute malicious HTML form.</a:t>
            </a:r>
            <a:endParaRPr lang="en-US" sz="1700" dirty="0"/>
          </a:p>
        </p:txBody>
      </p:sp>
      <p:pic>
        <p:nvPicPr>
          <p:cNvPr id="13" name="Image 0" descr="preencoded.png"/>
          <p:cNvPicPr>
            <a:picLocks noChangeAspect="1"/>
          </p:cNvPicPr>
          <p:nvPr/>
        </p:nvPicPr>
        <p:blipFill>
          <a:blip r:embed="rId3"/>
          <a:stretch>
            <a:fillRect/>
          </a:stretch>
        </p:blipFill>
        <p:spPr>
          <a:xfrm>
            <a:off x="8154591" y="4743331"/>
            <a:ext cx="5714286" cy="809506"/>
          </a:xfrm>
          <a:prstGeom prst="rect">
            <a:avLst/>
          </a:prstGeom>
        </p:spPr>
      </p:pic>
      <p:sp>
        <p:nvSpPr>
          <p:cNvPr id="14" name="Shape 11"/>
          <p:cNvSpPr/>
          <p:nvPr/>
        </p:nvSpPr>
        <p:spPr>
          <a:xfrm>
            <a:off x="758309" y="5986105"/>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5" name="Text 12"/>
          <p:cNvSpPr/>
          <p:nvPr/>
        </p:nvSpPr>
        <p:spPr>
          <a:xfrm>
            <a:off x="830997" y="6016050"/>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6" name="Text 13"/>
          <p:cNvSpPr/>
          <p:nvPr/>
        </p:nvSpPr>
        <p:spPr>
          <a:xfrm>
            <a:off x="1462326" y="6060519"/>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Impact </a:t>
            </a:r>
            <a:endParaRPr lang="en-US" sz="2200" dirty="0"/>
          </a:p>
        </p:txBody>
      </p:sp>
      <p:sp>
        <p:nvSpPr>
          <p:cNvPr id="17" name="Text 14"/>
          <p:cNvSpPr/>
          <p:nvPr/>
        </p:nvSpPr>
        <p:spPr>
          <a:xfrm>
            <a:off x="1462326" y="6546652"/>
            <a:ext cx="571750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Profile tampering, email/password/username changes.</a:t>
            </a:r>
            <a:endParaRPr lang="en-US" sz="1700" dirty="0"/>
          </a:p>
        </p:txBody>
      </p:sp>
      <p:sp>
        <p:nvSpPr>
          <p:cNvPr id="18" name="Shape 15"/>
          <p:cNvSpPr/>
          <p:nvPr/>
        </p:nvSpPr>
        <p:spPr>
          <a:xfrm>
            <a:off x="7450574" y="5986105"/>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9" name="Text 16"/>
          <p:cNvSpPr/>
          <p:nvPr/>
        </p:nvSpPr>
        <p:spPr>
          <a:xfrm>
            <a:off x="7523262" y="6016050"/>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4</a:t>
            </a:r>
            <a:endParaRPr lang="en-US" sz="2650" dirty="0"/>
          </a:p>
        </p:txBody>
      </p:sp>
      <p:sp>
        <p:nvSpPr>
          <p:cNvPr id="20" name="Text 17"/>
          <p:cNvSpPr/>
          <p:nvPr/>
        </p:nvSpPr>
        <p:spPr>
          <a:xfrm>
            <a:off x="8154591" y="6060519"/>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Result</a:t>
            </a:r>
            <a:endParaRPr lang="en-US" sz="2200" dirty="0"/>
          </a:p>
        </p:txBody>
      </p:sp>
      <p:sp>
        <p:nvSpPr>
          <p:cNvPr id="21" name="Text 18"/>
          <p:cNvSpPr/>
          <p:nvPr/>
        </p:nvSpPr>
        <p:spPr>
          <a:xfrm>
            <a:off x="8154591" y="6546652"/>
            <a:ext cx="5717500"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Form auto-submits when victim visits the page while logged in.</a:t>
            </a:r>
            <a:endParaRPr lang="en-US" sz="17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775216"/>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CSRF Recommendations</a:t>
            </a:r>
            <a:endParaRPr lang="en-US" sz="4450" dirty="0"/>
          </a:p>
        </p:txBody>
      </p:sp>
      <p:sp>
        <p:nvSpPr>
          <p:cNvPr id="4" name="Shape 1"/>
          <p:cNvSpPr/>
          <p:nvPr/>
        </p:nvSpPr>
        <p:spPr>
          <a:xfrm>
            <a:off x="758309" y="2525554"/>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5" name="Text 2"/>
          <p:cNvSpPr/>
          <p:nvPr/>
        </p:nvSpPr>
        <p:spPr>
          <a:xfrm>
            <a:off x="830997" y="2555498"/>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1462326" y="259996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CSRF Tokens</a:t>
            </a:r>
            <a:endParaRPr lang="en-US" sz="2200" dirty="0"/>
          </a:p>
        </p:txBody>
      </p:sp>
      <p:sp>
        <p:nvSpPr>
          <p:cNvPr id="7" name="Text 4"/>
          <p:cNvSpPr/>
          <p:nvPr/>
        </p:nvSpPr>
        <p:spPr>
          <a:xfrm>
            <a:off x="1462326" y="3086100"/>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Validate unique tokens per request</a:t>
            </a:r>
            <a:endParaRPr lang="en-US" sz="1700" dirty="0"/>
          </a:p>
        </p:txBody>
      </p:sp>
      <p:sp>
        <p:nvSpPr>
          <p:cNvPr id="8" name="Shape 5"/>
          <p:cNvSpPr/>
          <p:nvPr/>
        </p:nvSpPr>
        <p:spPr>
          <a:xfrm>
            <a:off x="758309" y="3866078"/>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9" name="Text 6"/>
          <p:cNvSpPr/>
          <p:nvPr/>
        </p:nvSpPr>
        <p:spPr>
          <a:xfrm>
            <a:off x="830997" y="3896023"/>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1462326" y="394049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Header Checks</a:t>
            </a:r>
            <a:endParaRPr lang="en-US" sz="2200" dirty="0"/>
          </a:p>
        </p:txBody>
      </p:sp>
      <p:sp>
        <p:nvSpPr>
          <p:cNvPr id="11" name="Text 8"/>
          <p:cNvSpPr/>
          <p:nvPr/>
        </p:nvSpPr>
        <p:spPr>
          <a:xfrm>
            <a:off x="1462326" y="4426625"/>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Enforce Origin and Referer validation</a:t>
            </a:r>
            <a:endParaRPr lang="en-US" sz="1700" dirty="0"/>
          </a:p>
        </p:txBody>
      </p:sp>
      <p:sp>
        <p:nvSpPr>
          <p:cNvPr id="12" name="Shape 9"/>
          <p:cNvSpPr/>
          <p:nvPr/>
        </p:nvSpPr>
        <p:spPr>
          <a:xfrm>
            <a:off x="758309" y="5206603"/>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3" name="Text 10"/>
          <p:cNvSpPr/>
          <p:nvPr/>
        </p:nvSpPr>
        <p:spPr>
          <a:xfrm>
            <a:off x="830997" y="5236547"/>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1462326" y="5281017"/>
            <a:ext cx="3175635"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SameSite Cookies</a:t>
            </a:r>
            <a:endParaRPr lang="en-US" sz="2200" dirty="0"/>
          </a:p>
        </p:txBody>
      </p:sp>
      <p:sp>
        <p:nvSpPr>
          <p:cNvPr id="15" name="Text 12"/>
          <p:cNvSpPr/>
          <p:nvPr/>
        </p:nvSpPr>
        <p:spPr>
          <a:xfrm>
            <a:off x="1462326" y="5767149"/>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Use Strict or Lax attributes</a:t>
            </a:r>
            <a:endParaRPr lang="en-US" sz="1700" dirty="0"/>
          </a:p>
        </p:txBody>
      </p:sp>
      <p:sp>
        <p:nvSpPr>
          <p:cNvPr id="16" name="Shape 13"/>
          <p:cNvSpPr/>
          <p:nvPr/>
        </p:nvSpPr>
        <p:spPr>
          <a:xfrm>
            <a:off x="758309" y="6547128"/>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7" name="Text 14"/>
          <p:cNvSpPr/>
          <p:nvPr/>
        </p:nvSpPr>
        <p:spPr>
          <a:xfrm>
            <a:off x="830997" y="6577072"/>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4</a:t>
            </a:r>
            <a:endParaRPr lang="en-US" sz="2650" dirty="0"/>
          </a:p>
        </p:txBody>
      </p:sp>
      <p:sp>
        <p:nvSpPr>
          <p:cNvPr id="18" name="Text 15"/>
          <p:cNvSpPr/>
          <p:nvPr/>
        </p:nvSpPr>
        <p:spPr>
          <a:xfrm>
            <a:off x="1462326" y="662154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HTTP Methods</a:t>
            </a:r>
            <a:endParaRPr lang="en-US" sz="2200" dirty="0"/>
          </a:p>
        </p:txBody>
      </p:sp>
      <p:sp>
        <p:nvSpPr>
          <p:cNvPr id="19" name="Text 16"/>
          <p:cNvSpPr/>
          <p:nvPr/>
        </p:nvSpPr>
        <p:spPr>
          <a:xfrm>
            <a:off x="1462326" y="7107674"/>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Restrict state changes to POST/PUT/DELETE</a:t>
            </a:r>
            <a:endParaRPr lang="en-US" sz="17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txBody>
          <a:bodyPr/>
          <a:lstStyle/>
          <a:p>
            <a:endParaRPr lang="en-US"/>
          </a:p>
        </p:txBody>
      </p:sp>
      <p:sp>
        <p:nvSpPr>
          <p:cNvPr id="4" name="Text 1"/>
          <p:cNvSpPr/>
          <p:nvPr/>
        </p:nvSpPr>
        <p:spPr>
          <a:xfrm>
            <a:off x="3430429" y="3758446"/>
            <a:ext cx="7769542" cy="712708"/>
          </a:xfrm>
          <a:prstGeom prst="rect">
            <a:avLst/>
          </a:prstGeom>
          <a:noFill/>
          <a:ln/>
        </p:spPr>
        <p:txBody>
          <a:bodyPr wrap="none" lIns="0" tIns="0" rIns="0" bIns="0" rtlCol="0" anchor="t"/>
          <a:lstStyle/>
          <a:p>
            <a:pPr marL="0" indent="0" algn="ctr">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Broken Access Control</a:t>
            </a:r>
            <a:endParaRPr lang="en-US" sz="44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4498" y="929045"/>
            <a:ext cx="7655004" cy="2099191"/>
          </a:xfrm>
          <a:prstGeom prst="rect">
            <a:avLst/>
          </a:prstGeom>
          <a:noFill/>
          <a:ln/>
        </p:spPr>
        <p:txBody>
          <a:bodyPr wrap="square" lIns="0" tIns="0" rIns="0" bIns="0" rtlCol="0" anchor="t"/>
          <a:lstStyle/>
          <a:p>
            <a:pPr marL="0" indent="0" algn="l">
              <a:lnSpc>
                <a:spcPts val="5500"/>
              </a:lnSpc>
              <a:buNone/>
            </a:pPr>
            <a:r>
              <a:rPr lang="en-US" sz="4400" dirty="0">
                <a:solidFill>
                  <a:srgbClr val="FAEBEB"/>
                </a:solidFill>
                <a:latin typeface="Dela Gothic One" pitchFamily="34" charset="0"/>
                <a:ea typeface="Dela Gothic One" pitchFamily="34" charset="-122"/>
                <a:cs typeface="Dela Gothic One" pitchFamily="34" charset="-120"/>
              </a:rPr>
              <a:t>Broken Access Control (High Severity)</a:t>
            </a:r>
            <a:endParaRPr lang="en-US" sz="4400" dirty="0"/>
          </a:p>
        </p:txBody>
      </p:sp>
      <p:sp>
        <p:nvSpPr>
          <p:cNvPr id="4" name="Shape 1"/>
          <p:cNvSpPr/>
          <p:nvPr/>
        </p:nvSpPr>
        <p:spPr>
          <a:xfrm>
            <a:off x="744498" y="3347204"/>
            <a:ext cx="478512" cy="478512"/>
          </a:xfrm>
          <a:prstGeom prst="roundRect">
            <a:avLst>
              <a:gd name="adj" fmla="val 18671"/>
            </a:avLst>
          </a:prstGeom>
          <a:solidFill>
            <a:srgbClr val="740B0B"/>
          </a:solidFill>
          <a:ln w="7620">
            <a:solidFill>
              <a:srgbClr val="8D2424"/>
            </a:solidFill>
            <a:prstDash val="solid"/>
          </a:ln>
        </p:spPr>
        <p:txBody>
          <a:bodyPr/>
          <a:lstStyle/>
          <a:p>
            <a:endParaRPr lang="en-US"/>
          </a:p>
        </p:txBody>
      </p:sp>
      <p:sp>
        <p:nvSpPr>
          <p:cNvPr id="5" name="Text 2"/>
          <p:cNvSpPr/>
          <p:nvPr/>
        </p:nvSpPr>
        <p:spPr>
          <a:xfrm>
            <a:off x="815757" y="3376493"/>
            <a:ext cx="335875" cy="419814"/>
          </a:xfrm>
          <a:prstGeom prst="rect">
            <a:avLst/>
          </a:prstGeom>
          <a:noFill/>
          <a:ln/>
        </p:spPr>
        <p:txBody>
          <a:bodyPr wrap="none" lIns="0" tIns="0" rIns="0" bIns="0" rtlCol="0" anchor="t"/>
          <a:lstStyle/>
          <a:p>
            <a:pPr marL="0" indent="0" algn="ctr">
              <a:lnSpc>
                <a:spcPts val="2600"/>
              </a:lnSpc>
              <a:buNone/>
            </a:pPr>
            <a:r>
              <a:rPr lang="en-US" sz="2600" dirty="0">
                <a:solidFill>
                  <a:srgbClr val="FFE5E5"/>
                </a:solidFill>
                <a:latin typeface="Dela Gothic One" pitchFamily="34" charset="0"/>
                <a:ea typeface="Dela Gothic One" pitchFamily="34" charset="-122"/>
                <a:cs typeface="Dela Gothic One" pitchFamily="34" charset="-120"/>
              </a:rPr>
              <a:t>1</a:t>
            </a:r>
            <a:endParaRPr lang="en-US" sz="2600" dirty="0"/>
          </a:p>
        </p:txBody>
      </p:sp>
      <p:sp>
        <p:nvSpPr>
          <p:cNvPr id="6" name="Text 3"/>
          <p:cNvSpPr/>
          <p:nvPr/>
        </p:nvSpPr>
        <p:spPr>
          <a:xfrm>
            <a:off x="1435656" y="3420308"/>
            <a:ext cx="2798921" cy="349806"/>
          </a:xfrm>
          <a:prstGeom prst="rect">
            <a:avLst/>
          </a:prstGeom>
          <a:noFill/>
          <a:ln/>
        </p:spPr>
        <p:txBody>
          <a:bodyPr wrap="none" lIns="0" tIns="0" rIns="0" bIns="0" rtlCol="0" anchor="t"/>
          <a:lstStyle/>
          <a:p>
            <a:pPr marL="0" indent="0" algn="l">
              <a:lnSpc>
                <a:spcPts val="2750"/>
              </a:lnSpc>
              <a:buNone/>
            </a:pPr>
            <a:r>
              <a:rPr lang="en-US" sz="2200" b="1" dirty="0">
                <a:solidFill>
                  <a:srgbClr val="FFE5E5"/>
                </a:solidFill>
                <a:latin typeface="Dela Gothic One" pitchFamily="34" charset="0"/>
                <a:ea typeface="Dela Gothic One" pitchFamily="34" charset="-122"/>
                <a:cs typeface="Dela Gothic One" pitchFamily="34" charset="-120"/>
              </a:rPr>
              <a:t>Objective</a:t>
            </a:r>
            <a:endParaRPr lang="en-US" sz="2200" dirty="0"/>
          </a:p>
        </p:txBody>
      </p:sp>
      <p:sp>
        <p:nvSpPr>
          <p:cNvPr id="7" name="Text 4"/>
          <p:cNvSpPr/>
          <p:nvPr/>
        </p:nvSpPr>
        <p:spPr>
          <a:xfrm>
            <a:off x="1435656" y="3897630"/>
            <a:ext cx="6963847" cy="340400"/>
          </a:xfrm>
          <a:prstGeom prst="rect">
            <a:avLst/>
          </a:prstGeom>
          <a:noFill/>
          <a:ln/>
        </p:spPr>
        <p:txBody>
          <a:bodyPr wrap="non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Access admin panel without authentication.</a:t>
            </a:r>
            <a:endParaRPr lang="en-US" sz="1650" dirty="0"/>
          </a:p>
        </p:txBody>
      </p:sp>
      <p:sp>
        <p:nvSpPr>
          <p:cNvPr id="8" name="Shape 5"/>
          <p:cNvSpPr/>
          <p:nvPr/>
        </p:nvSpPr>
        <p:spPr>
          <a:xfrm>
            <a:off x="744498" y="4663440"/>
            <a:ext cx="478512" cy="478512"/>
          </a:xfrm>
          <a:prstGeom prst="roundRect">
            <a:avLst>
              <a:gd name="adj" fmla="val 18671"/>
            </a:avLst>
          </a:prstGeom>
          <a:solidFill>
            <a:srgbClr val="740B0B"/>
          </a:solidFill>
          <a:ln w="7620">
            <a:solidFill>
              <a:srgbClr val="8D2424"/>
            </a:solidFill>
            <a:prstDash val="solid"/>
          </a:ln>
        </p:spPr>
        <p:txBody>
          <a:bodyPr/>
          <a:lstStyle/>
          <a:p>
            <a:endParaRPr lang="en-US"/>
          </a:p>
        </p:txBody>
      </p:sp>
      <p:sp>
        <p:nvSpPr>
          <p:cNvPr id="9" name="Text 6"/>
          <p:cNvSpPr/>
          <p:nvPr/>
        </p:nvSpPr>
        <p:spPr>
          <a:xfrm>
            <a:off x="815757" y="4692729"/>
            <a:ext cx="335875" cy="419814"/>
          </a:xfrm>
          <a:prstGeom prst="rect">
            <a:avLst/>
          </a:prstGeom>
          <a:noFill/>
          <a:ln/>
        </p:spPr>
        <p:txBody>
          <a:bodyPr wrap="none" lIns="0" tIns="0" rIns="0" bIns="0" rtlCol="0" anchor="t"/>
          <a:lstStyle/>
          <a:p>
            <a:pPr marL="0" indent="0" algn="ctr">
              <a:lnSpc>
                <a:spcPts val="2600"/>
              </a:lnSpc>
              <a:buNone/>
            </a:pPr>
            <a:r>
              <a:rPr lang="en-US" sz="2600" dirty="0">
                <a:solidFill>
                  <a:srgbClr val="FFE5E5"/>
                </a:solidFill>
                <a:latin typeface="Dela Gothic One" pitchFamily="34" charset="0"/>
                <a:ea typeface="Dela Gothic One" pitchFamily="34" charset="-122"/>
                <a:cs typeface="Dela Gothic One" pitchFamily="34" charset="-120"/>
              </a:rPr>
              <a:t>2</a:t>
            </a:r>
            <a:endParaRPr lang="en-US" sz="2600" dirty="0"/>
          </a:p>
        </p:txBody>
      </p:sp>
      <p:sp>
        <p:nvSpPr>
          <p:cNvPr id="10" name="Text 7"/>
          <p:cNvSpPr/>
          <p:nvPr/>
        </p:nvSpPr>
        <p:spPr>
          <a:xfrm>
            <a:off x="1435656" y="4736544"/>
            <a:ext cx="2798921" cy="349806"/>
          </a:xfrm>
          <a:prstGeom prst="rect">
            <a:avLst/>
          </a:prstGeom>
          <a:noFill/>
          <a:ln/>
        </p:spPr>
        <p:txBody>
          <a:bodyPr wrap="none" lIns="0" tIns="0" rIns="0" bIns="0" rtlCol="0" anchor="t"/>
          <a:lstStyle/>
          <a:p>
            <a:pPr marL="0" indent="0" algn="l">
              <a:lnSpc>
                <a:spcPts val="2750"/>
              </a:lnSpc>
              <a:buNone/>
            </a:pPr>
            <a:r>
              <a:rPr lang="en-US" sz="2200" b="1" dirty="0">
                <a:solidFill>
                  <a:srgbClr val="FFE5E5"/>
                </a:solidFill>
                <a:latin typeface="Dela Gothic One" pitchFamily="34" charset="0"/>
                <a:ea typeface="Dela Gothic One" pitchFamily="34" charset="-122"/>
                <a:cs typeface="Dela Gothic One" pitchFamily="34" charset="-120"/>
              </a:rPr>
              <a:t>Steps</a:t>
            </a:r>
            <a:endParaRPr lang="en-US" sz="2200" dirty="0"/>
          </a:p>
        </p:txBody>
      </p:sp>
      <p:sp>
        <p:nvSpPr>
          <p:cNvPr id="11" name="Text 8"/>
          <p:cNvSpPr/>
          <p:nvPr/>
        </p:nvSpPr>
        <p:spPr>
          <a:xfrm>
            <a:off x="1435656" y="5213866"/>
            <a:ext cx="6963847" cy="355640"/>
          </a:xfrm>
          <a:prstGeom prst="rect">
            <a:avLst/>
          </a:prstGeom>
          <a:noFill/>
          <a:ln/>
        </p:spPr>
        <p:txBody>
          <a:bodyPr wrap="none" lIns="0" tIns="0" rIns="0" bIns="0" rtlCol="0" anchor="t"/>
          <a:lstStyle/>
          <a:p>
            <a:pPr marL="342900" indent="-342900" algn="l">
              <a:lnSpc>
                <a:spcPts val="2650"/>
              </a:lnSpc>
              <a:buSzPct val="100000"/>
              <a:buFont typeface="+mj-lt"/>
              <a:buAutoNum type="arabicPeriod"/>
            </a:pPr>
            <a:r>
              <a:rPr lang="en-US" sz="1650" dirty="0">
                <a:solidFill>
                  <a:srgbClr val="FFE5E5"/>
                </a:solidFill>
                <a:latin typeface="DM Sans" pitchFamily="34" charset="0"/>
                <a:ea typeface="DM Sans" pitchFamily="34" charset="-122"/>
                <a:cs typeface="DM Sans" pitchFamily="34" charset="-120"/>
              </a:rPr>
              <a:t>Discover hidden </a:t>
            </a:r>
            <a:r>
              <a:rPr lang="en-US" sz="1650" dirty="0">
                <a:solidFill>
                  <a:srgbClr val="FFE5E5"/>
                </a:solidFill>
                <a:highlight>
                  <a:srgbClr val="460707"/>
                </a:highlight>
                <a:latin typeface="Consolas" pitchFamily="34" charset="0"/>
                <a:ea typeface="Consolas" pitchFamily="34" charset="-122"/>
                <a:cs typeface="Consolas" pitchFamily="34" charset="-120"/>
              </a:rPr>
              <a:t>/administration</a:t>
            </a:r>
            <a:r>
              <a:rPr lang="en-US" sz="1650" dirty="0">
                <a:solidFill>
                  <a:srgbClr val="FFE5E5"/>
                </a:solidFill>
                <a:latin typeface="DM Sans" pitchFamily="34" charset="0"/>
                <a:ea typeface="DM Sans" pitchFamily="34" charset="-122"/>
                <a:cs typeface="DM Sans" pitchFamily="34" charset="-120"/>
              </a:rPr>
              <a:t> route in Angular code.</a:t>
            </a:r>
            <a:endParaRPr lang="en-US" sz="1650" dirty="0"/>
          </a:p>
        </p:txBody>
      </p:sp>
      <p:sp>
        <p:nvSpPr>
          <p:cNvPr id="12" name="Text 9"/>
          <p:cNvSpPr/>
          <p:nvPr/>
        </p:nvSpPr>
        <p:spPr>
          <a:xfrm>
            <a:off x="1435656" y="5643920"/>
            <a:ext cx="6963847" cy="340400"/>
          </a:xfrm>
          <a:prstGeom prst="rect">
            <a:avLst/>
          </a:prstGeom>
          <a:noFill/>
          <a:ln/>
        </p:spPr>
        <p:txBody>
          <a:bodyPr wrap="none" lIns="0" tIns="0" rIns="0" bIns="0" rtlCol="0" anchor="t"/>
          <a:lstStyle/>
          <a:p>
            <a:pPr marL="342900" indent="-342900" algn="l">
              <a:lnSpc>
                <a:spcPts val="2650"/>
              </a:lnSpc>
              <a:buSzPct val="100000"/>
              <a:buFont typeface="+mj-lt"/>
              <a:buAutoNum type="arabicPeriod" startAt="2"/>
            </a:pPr>
            <a:r>
              <a:rPr lang="en-US" sz="1650" dirty="0">
                <a:solidFill>
                  <a:srgbClr val="FFE5E5"/>
                </a:solidFill>
                <a:latin typeface="DM Sans" pitchFamily="34" charset="0"/>
                <a:ea typeface="DM Sans" pitchFamily="34" charset="-122"/>
                <a:cs typeface="DM Sans" pitchFamily="34" charset="-120"/>
              </a:rPr>
              <a:t>Navigate directly – no auth prompt.</a:t>
            </a:r>
            <a:endParaRPr lang="en-US" sz="1650" dirty="0"/>
          </a:p>
        </p:txBody>
      </p:sp>
      <p:sp>
        <p:nvSpPr>
          <p:cNvPr id="13" name="Shape 10"/>
          <p:cNvSpPr/>
          <p:nvPr/>
        </p:nvSpPr>
        <p:spPr>
          <a:xfrm>
            <a:off x="744498" y="6409730"/>
            <a:ext cx="478512" cy="478512"/>
          </a:xfrm>
          <a:prstGeom prst="roundRect">
            <a:avLst>
              <a:gd name="adj" fmla="val 18671"/>
            </a:avLst>
          </a:prstGeom>
          <a:solidFill>
            <a:srgbClr val="740B0B"/>
          </a:solidFill>
          <a:ln w="7620">
            <a:solidFill>
              <a:srgbClr val="8D2424"/>
            </a:solidFill>
            <a:prstDash val="solid"/>
          </a:ln>
        </p:spPr>
        <p:txBody>
          <a:bodyPr/>
          <a:lstStyle/>
          <a:p>
            <a:endParaRPr lang="en-US"/>
          </a:p>
        </p:txBody>
      </p:sp>
      <p:sp>
        <p:nvSpPr>
          <p:cNvPr id="14" name="Text 11"/>
          <p:cNvSpPr/>
          <p:nvPr/>
        </p:nvSpPr>
        <p:spPr>
          <a:xfrm>
            <a:off x="815757" y="6439019"/>
            <a:ext cx="335875" cy="419814"/>
          </a:xfrm>
          <a:prstGeom prst="rect">
            <a:avLst/>
          </a:prstGeom>
          <a:noFill/>
          <a:ln/>
        </p:spPr>
        <p:txBody>
          <a:bodyPr wrap="none" lIns="0" tIns="0" rIns="0" bIns="0" rtlCol="0" anchor="t"/>
          <a:lstStyle/>
          <a:p>
            <a:pPr marL="0" indent="0" algn="ctr">
              <a:lnSpc>
                <a:spcPts val="2600"/>
              </a:lnSpc>
              <a:buNone/>
            </a:pPr>
            <a:r>
              <a:rPr lang="en-US" sz="2600" dirty="0">
                <a:solidFill>
                  <a:srgbClr val="FFE5E5"/>
                </a:solidFill>
                <a:latin typeface="Dela Gothic One" pitchFamily="34" charset="0"/>
                <a:ea typeface="Dela Gothic One" pitchFamily="34" charset="-122"/>
                <a:cs typeface="Dela Gothic One" pitchFamily="34" charset="-120"/>
              </a:rPr>
              <a:t>3</a:t>
            </a:r>
            <a:endParaRPr lang="en-US" sz="2600" dirty="0"/>
          </a:p>
        </p:txBody>
      </p:sp>
      <p:sp>
        <p:nvSpPr>
          <p:cNvPr id="15" name="Text 12"/>
          <p:cNvSpPr/>
          <p:nvPr/>
        </p:nvSpPr>
        <p:spPr>
          <a:xfrm>
            <a:off x="1435656" y="6482834"/>
            <a:ext cx="2798921" cy="349806"/>
          </a:xfrm>
          <a:prstGeom prst="rect">
            <a:avLst/>
          </a:prstGeom>
          <a:noFill/>
          <a:ln/>
        </p:spPr>
        <p:txBody>
          <a:bodyPr wrap="none" lIns="0" tIns="0" rIns="0" bIns="0" rtlCol="0" anchor="t"/>
          <a:lstStyle/>
          <a:p>
            <a:pPr marL="0" indent="0" algn="l">
              <a:lnSpc>
                <a:spcPts val="2750"/>
              </a:lnSpc>
              <a:buNone/>
            </a:pPr>
            <a:r>
              <a:rPr lang="en-US" sz="2200" dirty="0">
                <a:solidFill>
                  <a:srgbClr val="FFE5E5"/>
                </a:solidFill>
                <a:latin typeface="Dela Gothic One" pitchFamily="34" charset="0"/>
                <a:ea typeface="Dela Gothic One" pitchFamily="34" charset="-122"/>
                <a:cs typeface="Dela Gothic One" pitchFamily="34" charset="-120"/>
              </a:rPr>
              <a:t>Impact</a:t>
            </a:r>
            <a:endParaRPr lang="en-US" sz="2200" dirty="0"/>
          </a:p>
        </p:txBody>
      </p:sp>
      <p:sp>
        <p:nvSpPr>
          <p:cNvPr id="16" name="Text 13"/>
          <p:cNvSpPr/>
          <p:nvPr/>
        </p:nvSpPr>
        <p:spPr>
          <a:xfrm>
            <a:off x="1435656" y="6960156"/>
            <a:ext cx="6963847" cy="340400"/>
          </a:xfrm>
          <a:prstGeom prst="rect">
            <a:avLst/>
          </a:prstGeom>
          <a:noFill/>
          <a:ln/>
        </p:spPr>
        <p:txBody>
          <a:bodyPr wrap="none" lIns="0" tIns="0" rIns="0" bIns="0" rtlCol="0" anchor="t"/>
          <a:lstStyle/>
          <a:p>
            <a:pPr marL="0" indent="0" algn="l">
              <a:lnSpc>
                <a:spcPts val="2650"/>
              </a:lnSpc>
              <a:buNone/>
            </a:pPr>
            <a:r>
              <a:rPr lang="en-US" sz="1650" dirty="0">
                <a:solidFill>
                  <a:srgbClr val="FFE5E5"/>
                </a:solidFill>
                <a:latin typeface="DM Sans" pitchFamily="34" charset="0"/>
                <a:ea typeface="DM Sans" pitchFamily="34" charset="-122"/>
                <a:cs typeface="DM Sans" pitchFamily="34" charset="-120"/>
              </a:rPr>
              <a:t>Unauthorized access, privilege escalation</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716637"/>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Scope: Target Environment</a:t>
            </a:r>
            <a:endParaRPr lang="en-US" sz="4450" dirty="0"/>
          </a:p>
        </p:txBody>
      </p:sp>
      <p:sp>
        <p:nvSpPr>
          <p:cNvPr id="4" name="Shape 1"/>
          <p:cNvSpPr/>
          <p:nvPr/>
        </p:nvSpPr>
        <p:spPr>
          <a:xfrm>
            <a:off x="6244709" y="2466975"/>
            <a:ext cx="7627382" cy="1703665"/>
          </a:xfrm>
          <a:prstGeom prst="roundRect">
            <a:avLst>
              <a:gd name="adj" fmla="val 5341"/>
            </a:avLst>
          </a:prstGeom>
          <a:solidFill>
            <a:srgbClr val="740B0B"/>
          </a:solidFill>
          <a:ln w="7620">
            <a:solidFill>
              <a:srgbClr val="8D2424"/>
            </a:solidFill>
            <a:prstDash val="solid"/>
          </a:ln>
        </p:spPr>
        <p:txBody>
          <a:bodyPr/>
          <a:lstStyle/>
          <a:p>
            <a:endParaRPr lang="en-US"/>
          </a:p>
        </p:txBody>
      </p:sp>
      <p:sp>
        <p:nvSpPr>
          <p:cNvPr id="5" name="Text 2"/>
          <p:cNvSpPr/>
          <p:nvPr/>
        </p:nvSpPr>
        <p:spPr>
          <a:xfrm>
            <a:off x="6468904" y="2691170"/>
            <a:ext cx="3581519"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Target Environments</a:t>
            </a:r>
            <a:endParaRPr lang="en-US" sz="2200" dirty="0"/>
          </a:p>
        </p:txBody>
      </p:sp>
      <p:sp>
        <p:nvSpPr>
          <p:cNvPr id="6" name="Text 3"/>
          <p:cNvSpPr/>
          <p:nvPr/>
        </p:nvSpPr>
        <p:spPr>
          <a:xfrm>
            <a:off x="6468904" y="3177302"/>
            <a:ext cx="7178993"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http://demo.owasp-juice.shop</a:t>
            </a:r>
            <a:endParaRPr lang="en-US" sz="1700" dirty="0"/>
          </a:p>
        </p:txBody>
      </p:sp>
      <p:sp>
        <p:nvSpPr>
          <p:cNvPr id="7" name="Text 4"/>
          <p:cNvSpPr/>
          <p:nvPr/>
        </p:nvSpPr>
        <p:spPr>
          <a:xfrm>
            <a:off x="6468904" y="3599736"/>
            <a:ext cx="7178993"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http://preview.owasp-juice.shop</a:t>
            </a:r>
            <a:endParaRPr lang="en-US" sz="1700" dirty="0"/>
          </a:p>
        </p:txBody>
      </p:sp>
      <p:sp>
        <p:nvSpPr>
          <p:cNvPr id="8" name="Shape 5"/>
          <p:cNvSpPr/>
          <p:nvPr/>
        </p:nvSpPr>
        <p:spPr>
          <a:xfrm>
            <a:off x="6244709" y="4387215"/>
            <a:ext cx="7627382" cy="1281232"/>
          </a:xfrm>
          <a:prstGeom prst="roundRect">
            <a:avLst>
              <a:gd name="adj" fmla="val 7102"/>
            </a:avLst>
          </a:prstGeom>
          <a:solidFill>
            <a:srgbClr val="740B0B"/>
          </a:solidFill>
          <a:ln w="7620">
            <a:solidFill>
              <a:srgbClr val="8D2424"/>
            </a:solidFill>
            <a:prstDash val="solid"/>
          </a:ln>
        </p:spPr>
        <p:txBody>
          <a:bodyPr/>
          <a:lstStyle/>
          <a:p>
            <a:endParaRPr lang="en-US"/>
          </a:p>
        </p:txBody>
      </p:sp>
      <p:sp>
        <p:nvSpPr>
          <p:cNvPr id="9" name="Text 6"/>
          <p:cNvSpPr/>
          <p:nvPr/>
        </p:nvSpPr>
        <p:spPr>
          <a:xfrm>
            <a:off x="6468904" y="4611410"/>
            <a:ext cx="3542705"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Testing Methodology</a:t>
            </a:r>
            <a:endParaRPr lang="en-US" sz="2200" dirty="0"/>
          </a:p>
        </p:txBody>
      </p:sp>
      <p:sp>
        <p:nvSpPr>
          <p:cNvPr id="10" name="Text 7"/>
          <p:cNvSpPr/>
          <p:nvPr/>
        </p:nvSpPr>
        <p:spPr>
          <a:xfrm>
            <a:off x="6468904" y="5097542"/>
            <a:ext cx="7178993"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Black-box approach, no internal access or prior knowledge</a:t>
            </a:r>
            <a:endParaRPr lang="en-US" sz="1700" dirty="0"/>
          </a:p>
        </p:txBody>
      </p:sp>
      <p:sp>
        <p:nvSpPr>
          <p:cNvPr id="11" name="Shape 8"/>
          <p:cNvSpPr/>
          <p:nvPr/>
        </p:nvSpPr>
        <p:spPr>
          <a:xfrm>
            <a:off x="6244709" y="5885021"/>
            <a:ext cx="7627382" cy="1627942"/>
          </a:xfrm>
          <a:prstGeom prst="roundRect">
            <a:avLst>
              <a:gd name="adj" fmla="val 5590"/>
            </a:avLst>
          </a:prstGeom>
          <a:solidFill>
            <a:srgbClr val="740B0B"/>
          </a:solidFill>
          <a:ln w="7620">
            <a:solidFill>
              <a:srgbClr val="8D2424"/>
            </a:solidFill>
            <a:prstDash val="solid"/>
          </a:ln>
        </p:spPr>
        <p:txBody>
          <a:bodyPr/>
          <a:lstStyle/>
          <a:p>
            <a:endParaRPr lang="en-US"/>
          </a:p>
        </p:txBody>
      </p:sp>
      <p:sp>
        <p:nvSpPr>
          <p:cNvPr id="12" name="Text 9"/>
          <p:cNvSpPr/>
          <p:nvPr/>
        </p:nvSpPr>
        <p:spPr>
          <a:xfrm>
            <a:off x="6468904" y="6109216"/>
            <a:ext cx="3897630"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Assessment Coverage </a:t>
            </a:r>
            <a:endParaRPr lang="en-US" sz="2200" dirty="0"/>
          </a:p>
        </p:txBody>
      </p:sp>
      <p:sp>
        <p:nvSpPr>
          <p:cNvPr id="13" name="Text 10"/>
          <p:cNvSpPr/>
          <p:nvPr/>
        </p:nvSpPr>
        <p:spPr>
          <a:xfrm>
            <a:off x="6468904" y="6595348"/>
            <a:ext cx="7178993"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Critical client-side and server-side components, simulating external attacker behavior</a:t>
            </a:r>
            <a:endParaRPr lang="en-US" sz="17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7234" y="911662"/>
            <a:ext cx="7689533" cy="1367076"/>
          </a:xfrm>
          <a:prstGeom prst="rect">
            <a:avLst/>
          </a:prstGeom>
          <a:noFill/>
          <a:ln/>
        </p:spPr>
        <p:txBody>
          <a:bodyPr wrap="square" lIns="0" tIns="0" rIns="0" bIns="0" rtlCol="0" anchor="t"/>
          <a:lstStyle/>
          <a:p>
            <a:pPr marL="0" indent="0" algn="l">
              <a:lnSpc>
                <a:spcPts val="5350"/>
              </a:lnSpc>
              <a:buNone/>
            </a:pPr>
            <a:r>
              <a:rPr lang="en-US" sz="4300" dirty="0">
                <a:solidFill>
                  <a:srgbClr val="FAEBEB"/>
                </a:solidFill>
                <a:latin typeface="Dela Gothic One" pitchFamily="34" charset="0"/>
                <a:ea typeface="Dela Gothic One" pitchFamily="34" charset="-122"/>
                <a:cs typeface="Dela Gothic One" pitchFamily="34" charset="-120"/>
              </a:rPr>
              <a:t>Broken Access Control Recommendations</a:t>
            </a:r>
            <a:endParaRPr lang="en-US" sz="4300" dirty="0"/>
          </a:p>
        </p:txBody>
      </p:sp>
      <p:sp>
        <p:nvSpPr>
          <p:cNvPr id="4" name="Shape 1"/>
          <p:cNvSpPr/>
          <p:nvPr/>
        </p:nvSpPr>
        <p:spPr>
          <a:xfrm>
            <a:off x="727234" y="2590443"/>
            <a:ext cx="467558" cy="467558"/>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5" name="Text 2"/>
          <p:cNvSpPr/>
          <p:nvPr/>
        </p:nvSpPr>
        <p:spPr>
          <a:xfrm>
            <a:off x="796945" y="2619137"/>
            <a:ext cx="328017" cy="410051"/>
          </a:xfrm>
          <a:prstGeom prst="rect">
            <a:avLst/>
          </a:prstGeom>
          <a:noFill/>
          <a:ln/>
        </p:spPr>
        <p:txBody>
          <a:bodyPr wrap="none" lIns="0" tIns="0" rIns="0" bIns="0"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1</a:t>
            </a:r>
            <a:endParaRPr lang="en-US" sz="2550" dirty="0"/>
          </a:p>
        </p:txBody>
      </p:sp>
      <p:sp>
        <p:nvSpPr>
          <p:cNvPr id="6" name="Text 3"/>
          <p:cNvSpPr/>
          <p:nvPr/>
        </p:nvSpPr>
        <p:spPr>
          <a:xfrm>
            <a:off x="1402556" y="2661761"/>
            <a:ext cx="3300174" cy="341828"/>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Server-Side Checks</a:t>
            </a:r>
            <a:endParaRPr lang="en-US" sz="2150" dirty="0"/>
          </a:p>
        </p:txBody>
      </p:sp>
      <p:sp>
        <p:nvSpPr>
          <p:cNvPr id="7" name="Text 4"/>
          <p:cNvSpPr/>
          <p:nvPr/>
        </p:nvSpPr>
        <p:spPr>
          <a:xfrm>
            <a:off x="1402556" y="3128248"/>
            <a:ext cx="7014210" cy="332423"/>
          </a:xfrm>
          <a:prstGeom prst="rect">
            <a:avLst/>
          </a:prstGeom>
          <a:noFill/>
          <a:ln/>
        </p:spPr>
        <p:txBody>
          <a:bodyPr wrap="non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Enforce role-based authentication</a:t>
            </a:r>
            <a:endParaRPr lang="en-US" sz="1600" dirty="0"/>
          </a:p>
        </p:txBody>
      </p:sp>
      <p:sp>
        <p:nvSpPr>
          <p:cNvPr id="8" name="Shape 5"/>
          <p:cNvSpPr/>
          <p:nvPr/>
        </p:nvSpPr>
        <p:spPr>
          <a:xfrm>
            <a:off x="727234" y="3876199"/>
            <a:ext cx="467558" cy="467558"/>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9" name="Text 6"/>
          <p:cNvSpPr/>
          <p:nvPr/>
        </p:nvSpPr>
        <p:spPr>
          <a:xfrm>
            <a:off x="796945" y="3904893"/>
            <a:ext cx="328017" cy="410051"/>
          </a:xfrm>
          <a:prstGeom prst="rect">
            <a:avLst/>
          </a:prstGeom>
          <a:noFill/>
          <a:ln/>
        </p:spPr>
        <p:txBody>
          <a:bodyPr wrap="none" lIns="0" tIns="0" rIns="0" bIns="0"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2</a:t>
            </a:r>
            <a:endParaRPr lang="en-US" sz="2550" dirty="0"/>
          </a:p>
        </p:txBody>
      </p:sp>
      <p:sp>
        <p:nvSpPr>
          <p:cNvPr id="10" name="Text 7"/>
          <p:cNvSpPr/>
          <p:nvPr/>
        </p:nvSpPr>
        <p:spPr>
          <a:xfrm>
            <a:off x="1402556" y="3947517"/>
            <a:ext cx="2734270" cy="341828"/>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Route Guards</a:t>
            </a:r>
            <a:endParaRPr lang="en-US" sz="2150" dirty="0"/>
          </a:p>
        </p:txBody>
      </p:sp>
      <p:sp>
        <p:nvSpPr>
          <p:cNvPr id="11" name="Text 8"/>
          <p:cNvSpPr/>
          <p:nvPr/>
        </p:nvSpPr>
        <p:spPr>
          <a:xfrm>
            <a:off x="1402556" y="4414004"/>
            <a:ext cx="7014210" cy="332423"/>
          </a:xfrm>
          <a:prstGeom prst="rect">
            <a:avLst/>
          </a:prstGeom>
          <a:noFill/>
          <a:ln/>
        </p:spPr>
        <p:txBody>
          <a:bodyPr wrap="non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Implement Angular route guards</a:t>
            </a:r>
            <a:endParaRPr lang="en-US" sz="1600" dirty="0"/>
          </a:p>
        </p:txBody>
      </p:sp>
      <p:sp>
        <p:nvSpPr>
          <p:cNvPr id="12" name="Shape 9"/>
          <p:cNvSpPr/>
          <p:nvPr/>
        </p:nvSpPr>
        <p:spPr>
          <a:xfrm>
            <a:off x="727234" y="5161955"/>
            <a:ext cx="467558" cy="467558"/>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13" name="Text 10"/>
          <p:cNvSpPr/>
          <p:nvPr/>
        </p:nvSpPr>
        <p:spPr>
          <a:xfrm>
            <a:off x="796945" y="5190649"/>
            <a:ext cx="328017" cy="410051"/>
          </a:xfrm>
          <a:prstGeom prst="rect">
            <a:avLst/>
          </a:prstGeom>
          <a:noFill/>
          <a:ln/>
        </p:spPr>
        <p:txBody>
          <a:bodyPr wrap="none" lIns="0" tIns="0" rIns="0" bIns="0"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3</a:t>
            </a:r>
            <a:endParaRPr lang="en-US" sz="2550" dirty="0"/>
          </a:p>
        </p:txBody>
      </p:sp>
      <p:sp>
        <p:nvSpPr>
          <p:cNvPr id="14" name="Text 11"/>
          <p:cNvSpPr/>
          <p:nvPr/>
        </p:nvSpPr>
        <p:spPr>
          <a:xfrm>
            <a:off x="1402556" y="5233273"/>
            <a:ext cx="2734270" cy="341828"/>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Monitoring</a:t>
            </a:r>
            <a:endParaRPr lang="en-US" sz="2150" dirty="0"/>
          </a:p>
        </p:txBody>
      </p:sp>
      <p:sp>
        <p:nvSpPr>
          <p:cNvPr id="15" name="Text 12"/>
          <p:cNvSpPr/>
          <p:nvPr/>
        </p:nvSpPr>
        <p:spPr>
          <a:xfrm>
            <a:off x="1402556" y="5699760"/>
            <a:ext cx="7014210" cy="332423"/>
          </a:xfrm>
          <a:prstGeom prst="rect">
            <a:avLst/>
          </a:prstGeom>
          <a:noFill/>
          <a:ln/>
        </p:spPr>
        <p:txBody>
          <a:bodyPr wrap="non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Log and alert unauthorized attempts</a:t>
            </a:r>
            <a:endParaRPr lang="en-US" sz="1600" dirty="0"/>
          </a:p>
        </p:txBody>
      </p:sp>
      <p:sp>
        <p:nvSpPr>
          <p:cNvPr id="16" name="Shape 13"/>
          <p:cNvSpPr/>
          <p:nvPr/>
        </p:nvSpPr>
        <p:spPr>
          <a:xfrm>
            <a:off x="727234" y="6447711"/>
            <a:ext cx="467558" cy="467558"/>
          </a:xfrm>
          <a:prstGeom prst="roundRect">
            <a:avLst>
              <a:gd name="adj" fmla="val 18667"/>
            </a:avLst>
          </a:prstGeom>
          <a:solidFill>
            <a:srgbClr val="740B0B"/>
          </a:solidFill>
          <a:ln w="7620">
            <a:solidFill>
              <a:srgbClr val="8D2424"/>
            </a:solidFill>
            <a:prstDash val="solid"/>
          </a:ln>
        </p:spPr>
        <p:txBody>
          <a:bodyPr/>
          <a:lstStyle/>
          <a:p>
            <a:endParaRPr lang="en-US"/>
          </a:p>
        </p:txBody>
      </p:sp>
      <p:sp>
        <p:nvSpPr>
          <p:cNvPr id="17" name="Text 14"/>
          <p:cNvSpPr/>
          <p:nvPr/>
        </p:nvSpPr>
        <p:spPr>
          <a:xfrm>
            <a:off x="796945" y="6476405"/>
            <a:ext cx="328017" cy="410051"/>
          </a:xfrm>
          <a:prstGeom prst="rect">
            <a:avLst/>
          </a:prstGeom>
          <a:noFill/>
          <a:ln/>
        </p:spPr>
        <p:txBody>
          <a:bodyPr wrap="none" lIns="0" tIns="0" rIns="0" bIns="0"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4</a:t>
            </a:r>
            <a:endParaRPr lang="en-US" sz="2550" dirty="0"/>
          </a:p>
        </p:txBody>
      </p:sp>
      <p:sp>
        <p:nvSpPr>
          <p:cNvPr id="18" name="Text 15"/>
          <p:cNvSpPr/>
          <p:nvPr/>
        </p:nvSpPr>
        <p:spPr>
          <a:xfrm>
            <a:off x="1402556" y="6519029"/>
            <a:ext cx="2734270" cy="341828"/>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Avoid Obscurity</a:t>
            </a:r>
            <a:endParaRPr lang="en-US" sz="2150" dirty="0"/>
          </a:p>
        </p:txBody>
      </p:sp>
      <p:sp>
        <p:nvSpPr>
          <p:cNvPr id="19" name="Text 16"/>
          <p:cNvSpPr/>
          <p:nvPr/>
        </p:nvSpPr>
        <p:spPr>
          <a:xfrm>
            <a:off x="1402556" y="6985516"/>
            <a:ext cx="7014210" cy="332423"/>
          </a:xfrm>
          <a:prstGeom prst="rect">
            <a:avLst/>
          </a:prstGeom>
          <a:noFill/>
          <a:ln/>
        </p:spPr>
        <p:txBody>
          <a:bodyPr wrap="non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Do not rely on hidden paths</a:t>
            </a:r>
            <a:endParaRPr lang="en-US"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txBody>
          <a:bodyPr/>
          <a:lstStyle/>
          <a:p>
            <a:endParaRPr lang="en-US"/>
          </a:p>
        </p:txBody>
      </p:sp>
      <p:sp>
        <p:nvSpPr>
          <p:cNvPr id="4" name="Text 1"/>
          <p:cNvSpPr/>
          <p:nvPr/>
        </p:nvSpPr>
        <p:spPr>
          <a:xfrm>
            <a:off x="4464368" y="3758446"/>
            <a:ext cx="5701546" cy="712708"/>
          </a:xfrm>
          <a:prstGeom prst="rect">
            <a:avLst/>
          </a:prstGeom>
          <a:noFill/>
          <a:ln/>
        </p:spPr>
        <p:txBody>
          <a:bodyPr wrap="none" lIns="0" tIns="0" rIns="0" bIns="0" rtlCol="0" anchor="t"/>
          <a:lstStyle/>
          <a:p>
            <a:pPr marL="0" indent="0" algn="ctr">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IDOR</a:t>
            </a:r>
            <a:endParaRPr lang="en-US" sz="44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931069"/>
            <a:ext cx="12519898"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IDOR (High Severity)</a:t>
            </a:r>
            <a:endParaRPr lang="en-US" sz="4450" dirty="0"/>
          </a:p>
        </p:txBody>
      </p:sp>
      <p:sp>
        <p:nvSpPr>
          <p:cNvPr id="3" name="Shape 1"/>
          <p:cNvSpPr/>
          <p:nvPr/>
        </p:nvSpPr>
        <p:spPr>
          <a:xfrm>
            <a:off x="758309" y="2077045"/>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4" name="Text 2"/>
          <p:cNvSpPr/>
          <p:nvPr/>
        </p:nvSpPr>
        <p:spPr>
          <a:xfrm>
            <a:off x="830997" y="2106990"/>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5" name="Text 3"/>
          <p:cNvSpPr/>
          <p:nvPr/>
        </p:nvSpPr>
        <p:spPr>
          <a:xfrm>
            <a:off x="1462326" y="215145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FFE5E5"/>
                </a:solidFill>
                <a:latin typeface="Dela Gothic One" pitchFamily="34" charset="0"/>
                <a:ea typeface="Dela Gothic One" pitchFamily="34" charset="-122"/>
                <a:cs typeface="Dela Gothic One" pitchFamily="34" charset="-120"/>
              </a:rPr>
              <a:t>Objective</a:t>
            </a:r>
            <a:endParaRPr lang="en-US" sz="2200" dirty="0"/>
          </a:p>
        </p:txBody>
      </p:sp>
      <p:sp>
        <p:nvSpPr>
          <p:cNvPr id="6" name="Text 4"/>
          <p:cNvSpPr/>
          <p:nvPr/>
        </p:nvSpPr>
        <p:spPr>
          <a:xfrm>
            <a:off x="1462326" y="2637592"/>
            <a:ext cx="5717500" cy="7010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Manipulate other users’ baskets via </a:t>
            </a:r>
            <a:r>
              <a:rPr lang="en-US" sz="1700" dirty="0">
                <a:solidFill>
                  <a:srgbClr val="FFE5E5"/>
                </a:solidFill>
                <a:highlight>
                  <a:srgbClr val="460707"/>
                </a:highlight>
                <a:latin typeface="Consolas" pitchFamily="34" charset="0"/>
                <a:ea typeface="Consolas" pitchFamily="34" charset="-122"/>
                <a:cs typeface="Consolas" pitchFamily="34" charset="-120"/>
              </a:rPr>
              <a:t>BasketId</a:t>
            </a:r>
            <a:r>
              <a:rPr lang="en-US" sz="1700" dirty="0">
                <a:solidFill>
                  <a:srgbClr val="FFE5E5"/>
                </a:solidFill>
                <a:latin typeface="DM Sans" pitchFamily="34" charset="0"/>
                <a:ea typeface="DM Sans" pitchFamily="34" charset="-122"/>
                <a:cs typeface="DM Sans" pitchFamily="34" charset="-120"/>
              </a:rPr>
              <a:t> tampering.
</a:t>
            </a:r>
            <a:endParaRPr lang="en-US" sz="1700" dirty="0"/>
          </a:p>
        </p:txBody>
      </p:sp>
      <p:sp>
        <p:nvSpPr>
          <p:cNvPr id="7" name="Shape 5"/>
          <p:cNvSpPr/>
          <p:nvPr/>
        </p:nvSpPr>
        <p:spPr>
          <a:xfrm>
            <a:off x="7450574" y="2077045"/>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8" name="Text 6"/>
          <p:cNvSpPr/>
          <p:nvPr/>
        </p:nvSpPr>
        <p:spPr>
          <a:xfrm>
            <a:off x="7523262" y="2106990"/>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9" name="Text 7"/>
          <p:cNvSpPr/>
          <p:nvPr/>
        </p:nvSpPr>
        <p:spPr>
          <a:xfrm>
            <a:off x="8154591" y="215145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FFE5E5"/>
                </a:solidFill>
                <a:latin typeface="Dela Gothic One" pitchFamily="34" charset="0"/>
                <a:ea typeface="Dela Gothic One" pitchFamily="34" charset="-122"/>
                <a:cs typeface="Dela Gothic One" pitchFamily="34" charset="-120"/>
              </a:rPr>
              <a:t>Steps</a:t>
            </a:r>
            <a:endParaRPr lang="en-US" sz="2200" dirty="0"/>
          </a:p>
        </p:txBody>
      </p:sp>
      <p:sp>
        <p:nvSpPr>
          <p:cNvPr id="10" name="Text 8"/>
          <p:cNvSpPr/>
          <p:nvPr/>
        </p:nvSpPr>
        <p:spPr>
          <a:xfrm>
            <a:off x="8154591" y="2637592"/>
            <a:ext cx="5717500" cy="354330"/>
          </a:xfrm>
          <a:prstGeom prst="rect">
            <a:avLst/>
          </a:prstGeom>
          <a:noFill/>
          <a:ln/>
        </p:spPr>
        <p:txBody>
          <a:bodyPr wrap="none" lIns="0" tIns="0" rIns="0" bIns="0" rtlCol="0" anchor="t"/>
          <a:lstStyle/>
          <a:p>
            <a:pPr marL="342900" indent="-342900" algn="l">
              <a:lnSpc>
                <a:spcPts val="2700"/>
              </a:lnSpc>
              <a:buSzPct val="100000"/>
              <a:buFont typeface="+mj-lt"/>
              <a:buAutoNum type="arabicPeriod"/>
            </a:pPr>
            <a:r>
              <a:rPr lang="en-US" sz="1700" dirty="0">
                <a:solidFill>
                  <a:srgbClr val="FFE5E5"/>
                </a:solidFill>
                <a:latin typeface="DM Sans" pitchFamily="34" charset="0"/>
                <a:ea typeface="DM Sans" pitchFamily="34" charset="-122"/>
                <a:cs typeface="DM Sans" pitchFamily="34" charset="-120"/>
              </a:rPr>
              <a:t>Modify </a:t>
            </a:r>
            <a:r>
              <a:rPr lang="en-US" sz="1700" dirty="0">
                <a:solidFill>
                  <a:srgbClr val="FFE5E5"/>
                </a:solidFill>
                <a:highlight>
                  <a:srgbClr val="460707"/>
                </a:highlight>
                <a:latin typeface="Consolas" pitchFamily="34" charset="0"/>
                <a:ea typeface="Consolas" pitchFamily="34" charset="-122"/>
                <a:cs typeface="Consolas" pitchFamily="34" charset="-120"/>
              </a:rPr>
              <a:t>BasketId</a:t>
            </a:r>
            <a:r>
              <a:rPr lang="en-US" sz="1700" dirty="0">
                <a:solidFill>
                  <a:srgbClr val="FFE5E5"/>
                </a:solidFill>
                <a:latin typeface="DM Sans" pitchFamily="34" charset="0"/>
                <a:ea typeface="DM Sans" pitchFamily="34" charset="-122"/>
                <a:cs typeface="DM Sans" pitchFamily="34" charset="-120"/>
              </a:rPr>
              <a:t> in requests (e.g., </a:t>
            </a:r>
            <a:r>
              <a:rPr lang="en-US" sz="1700" dirty="0">
                <a:solidFill>
                  <a:srgbClr val="FFE5E5"/>
                </a:solidFill>
                <a:highlight>
                  <a:srgbClr val="460707"/>
                </a:highlight>
                <a:latin typeface="Consolas" pitchFamily="34" charset="0"/>
                <a:ea typeface="Consolas" pitchFamily="34" charset="-122"/>
                <a:cs typeface="Consolas" pitchFamily="34" charset="-120"/>
              </a:rPr>
              <a:t>GET /rest/basket/8</a:t>
            </a:r>
            <a:r>
              <a:rPr lang="en-US" sz="1700" dirty="0">
                <a:solidFill>
                  <a:srgbClr val="FFE5E5"/>
                </a:solidFill>
                <a:latin typeface="DM Sans" pitchFamily="34" charset="0"/>
                <a:ea typeface="DM Sans" pitchFamily="34" charset="-122"/>
                <a:cs typeface="DM Sans" pitchFamily="34" charset="-120"/>
              </a:rPr>
              <a:t>).</a:t>
            </a:r>
            <a:endParaRPr lang="en-US" sz="1700" dirty="0"/>
          </a:p>
        </p:txBody>
      </p:sp>
      <p:pic>
        <p:nvPicPr>
          <p:cNvPr id="11" name="Image 0" descr="preencoded.png"/>
          <p:cNvPicPr>
            <a:picLocks noChangeAspect="1"/>
          </p:cNvPicPr>
          <p:nvPr/>
        </p:nvPicPr>
        <p:blipFill>
          <a:blip r:embed="rId3"/>
          <a:stretch>
            <a:fillRect/>
          </a:stretch>
        </p:blipFill>
        <p:spPr>
          <a:xfrm>
            <a:off x="8154591" y="3235643"/>
            <a:ext cx="4278987" cy="1056203"/>
          </a:xfrm>
          <a:prstGeom prst="rect">
            <a:avLst/>
          </a:prstGeom>
        </p:spPr>
      </p:pic>
      <p:sp>
        <p:nvSpPr>
          <p:cNvPr id="12" name="Text 9"/>
          <p:cNvSpPr/>
          <p:nvPr/>
        </p:nvSpPr>
        <p:spPr>
          <a:xfrm>
            <a:off x="8154591" y="4535567"/>
            <a:ext cx="5717500"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startAt="2"/>
            </a:pPr>
            <a:r>
              <a:rPr lang="en-US" sz="1700" dirty="0">
                <a:solidFill>
                  <a:srgbClr val="FFE5E5"/>
                </a:solidFill>
                <a:latin typeface="DM Sans" pitchFamily="34" charset="0"/>
                <a:ea typeface="DM Sans" pitchFamily="34" charset="-122"/>
                <a:cs typeface="DM Sans" pitchFamily="34" charset="-120"/>
              </a:rPr>
              <a:t>Alter product quantities without authentication.</a:t>
            </a:r>
            <a:endParaRPr lang="en-US" sz="1700" dirty="0"/>
          </a:p>
        </p:txBody>
      </p:sp>
      <p:pic>
        <p:nvPicPr>
          <p:cNvPr id="13" name="Image 1" descr="preencoded.png"/>
          <p:cNvPicPr>
            <a:picLocks noChangeAspect="1"/>
          </p:cNvPicPr>
          <p:nvPr/>
        </p:nvPicPr>
        <p:blipFill>
          <a:blip r:embed="rId4"/>
          <a:stretch>
            <a:fillRect/>
          </a:stretch>
        </p:blipFill>
        <p:spPr>
          <a:xfrm>
            <a:off x="8154591" y="5125998"/>
            <a:ext cx="5717500" cy="409575"/>
          </a:xfrm>
          <a:prstGeom prst="rect">
            <a:avLst/>
          </a:prstGeom>
        </p:spPr>
      </p:pic>
      <p:sp>
        <p:nvSpPr>
          <p:cNvPr id="14" name="Shape 10"/>
          <p:cNvSpPr/>
          <p:nvPr/>
        </p:nvSpPr>
        <p:spPr>
          <a:xfrm>
            <a:off x="758309" y="5968841"/>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5" name="Text 11"/>
          <p:cNvSpPr/>
          <p:nvPr/>
        </p:nvSpPr>
        <p:spPr>
          <a:xfrm>
            <a:off x="830997" y="5998785"/>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6" name="Text 12"/>
          <p:cNvSpPr/>
          <p:nvPr/>
        </p:nvSpPr>
        <p:spPr>
          <a:xfrm>
            <a:off x="1462326" y="6043255"/>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Impact</a:t>
            </a:r>
            <a:endParaRPr lang="en-US" sz="2200" dirty="0"/>
          </a:p>
        </p:txBody>
      </p:sp>
      <p:sp>
        <p:nvSpPr>
          <p:cNvPr id="17" name="Text 13"/>
          <p:cNvSpPr/>
          <p:nvPr/>
        </p:nvSpPr>
        <p:spPr>
          <a:xfrm>
            <a:off x="1462326" y="6529387"/>
            <a:ext cx="12409765"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Unauthorized data access/modification.</a:t>
            </a:r>
            <a:endParaRPr lang="en-US" sz="1700" dirty="0"/>
          </a:p>
        </p:txBody>
      </p:sp>
      <p:sp>
        <p:nvSpPr>
          <p:cNvPr id="18" name="Text 14"/>
          <p:cNvSpPr/>
          <p:nvPr/>
        </p:nvSpPr>
        <p:spPr>
          <a:xfrm>
            <a:off x="1462326" y="6951821"/>
            <a:ext cx="12409765"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Theft, fraud, or inventory manipulation.</a:t>
            </a:r>
            <a:endParaRPr lang="en-US" sz="17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775216"/>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IDOR Recommendations</a:t>
            </a:r>
            <a:endParaRPr lang="en-US" sz="4450" dirty="0"/>
          </a:p>
        </p:txBody>
      </p:sp>
      <p:sp>
        <p:nvSpPr>
          <p:cNvPr id="4" name="Shape 1"/>
          <p:cNvSpPr/>
          <p:nvPr/>
        </p:nvSpPr>
        <p:spPr>
          <a:xfrm>
            <a:off x="758309" y="2525554"/>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5" name="Text 2"/>
          <p:cNvSpPr/>
          <p:nvPr/>
        </p:nvSpPr>
        <p:spPr>
          <a:xfrm>
            <a:off x="830997" y="2555498"/>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1462326" y="259996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Access Control</a:t>
            </a:r>
            <a:endParaRPr lang="en-US" sz="2200" dirty="0"/>
          </a:p>
        </p:txBody>
      </p:sp>
      <p:sp>
        <p:nvSpPr>
          <p:cNvPr id="7" name="Text 4"/>
          <p:cNvSpPr/>
          <p:nvPr/>
        </p:nvSpPr>
        <p:spPr>
          <a:xfrm>
            <a:off x="1462326" y="3086100"/>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Validate user ownership of resources</a:t>
            </a:r>
            <a:endParaRPr lang="en-US" sz="1700" dirty="0"/>
          </a:p>
        </p:txBody>
      </p:sp>
      <p:sp>
        <p:nvSpPr>
          <p:cNvPr id="8" name="Shape 5"/>
          <p:cNvSpPr/>
          <p:nvPr/>
        </p:nvSpPr>
        <p:spPr>
          <a:xfrm>
            <a:off x="758309" y="3866078"/>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9" name="Text 6"/>
          <p:cNvSpPr/>
          <p:nvPr/>
        </p:nvSpPr>
        <p:spPr>
          <a:xfrm>
            <a:off x="830997" y="3896023"/>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1462326" y="3940492"/>
            <a:ext cx="3412212"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Indirect References</a:t>
            </a:r>
            <a:endParaRPr lang="en-US" sz="2200" dirty="0"/>
          </a:p>
        </p:txBody>
      </p:sp>
      <p:sp>
        <p:nvSpPr>
          <p:cNvPr id="11" name="Text 8"/>
          <p:cNvSpPr/>
          <p:nvPr/>
        </p:nvSpPr>
        <p:spPr>
          <a:xfrm>
            <a:off x="1462326" y="4426625"/>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Use UUIDs, not sequential IDs</a:t>
            </a:r>
            <a:endParaRPr lang="en-US" sz="1700" dirty="0"/>
          </a:p>
        </p:txBody>
      </p:sp>
      <p:sp>
        <p:nvSpPr>
          <p:cNvPr id="12" name="Shape 9"/>
          <p:cNvSpPr/>
          <p:nvPr/>
        </p:nvSpPr>
        <p:spPr>
          <a:xfrm>
            <a:off x="758309" y="5206603"/>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3" name="Text 10"/>
          <p:cNvSpPr/>
          <p:nvPr/>
        </p:nvSpPr>
        <p:spPr>
          <a:xfrm>
            <a:off x="830997" y="5236547"/>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1462326" y="528101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Auth Tokens</a:t>
            </a:r>
            <a:endParaRPr lang="en-US" sz="2200" dirty="0"/>
          </a:p>
        </p:txBody>
      </p:sp>
      <p:sp>
        <p:nvSpPr>
          <p:cNvPr id="15" name="Text 12"/>
          <p:cNvSpPr/>
          <p:nvPr/>
        </p:nvSpPr>
        <p:spPr>
          <a:xfrm>
            <a:off x="1462326" y="5767149"/>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Reject requests without tokens</a:t>
            </a:r>
            <a:endParaRPr lang="en-US" sz="1700" dirty="0"/>
          </a:p>
        </p:txBody>
      </p:sp>
      <p:sp>
        <p:nvSpPr>
          <p:cNvPr id="16" name="Shape 13"/>
          <p:cNvSpPr/>
          <p:nvPr/>
        </p:nvSpPr>
        <p:spPr>
          <a:xfrm>
            <a:off x="758309" y="6547128"/>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7" name="Text 14"/>
          <p:cNvSpPr/>
          <p:nvPr/>
        </p:nvSpPr>
        <p:spPr>
          <a:xfrm>
            <a:off x="830997" y="6577072"/>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4</a:t>
            </a:r>
            <a:endParaRPr lang="en-US" sz="2650" dirty="0"/>
          </a:p>
        </p:txBody>
      </p:sp>
      <p:sp>
        <p:nvSpPr>
          <p:cNvPr id="18" name="Text 15"/>
          <p:cNvSpPr/>
          <p:nvPr/>
        </p:nvSpPr>
        <p:spPr>
          <a:xfrm>
            <a:off x="1462326" y="662154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Logging</a:t>
            </a:r>
            <a:endParaRPr lang="en-US" sz="2200" dirty="0"/>
          </a:p>
        </p:txBody>
      </p:sp>
      <p:sp>
        <p:nvSpPr>
          <p:cNvPr id="19" name="Text 16"/>
          <p:cNvSpPr/>
          <p:nvPr/>
        </p:nvSpPr>
        <p:spPr>
          <a:xfrm>
            <a:off x="1462326" y="7107674"/>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Monitor unusual access patterns</a:t>
            </a:r>
            <a:endParaRPr lang="en-US" sz="17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txBody>
          <a:bodyPr/>
          <a:lstStyle/>
          <a:p>
            <a:endParaRPr lang="en-US"/>
          </a:p>
        </p:txBody>
      </p:sp>
      <p:sp>
        <p:nvSpPr>
          <p:cNvPr id="4" name="Text 1"/>
          <p:cNvSpPr/>
          <p:nvPr/>
        </p:nvSpPr>
        <p:spPr>
          <a:xfrm>
            <a:off x="4464368" y="3758446"/>
            <a:ext cx="5701546" cy="712708"/>
          </a:xfrm>
          <a:prstGeom prst="rect">
            <a:avLst/>
          </a:prstGeom>
          <a:noFill/>
          <a:ln/>
        </p:spPr>
        <p:txBody>
          <a:bodyPr wrap="none" lIns="0" tIns="0" rIns="0" bIns="0" rtlCol="0" anchor="t"/>
          <a:lstStyle/>
          <a:p>
            <a:pPr marL="0" indent="0" algn="ctr">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SQL Injection</a:t>
            </a:r>
            <a:endParaRPr lang="en-US" sz="44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909161"/>
            <a:ext cx="7627382" cy="1069181"/>
          </a:xfrm>
          <a:prstGeom prst="rect">
            <a:avLst/>
          </a:prstGeom>
          <a:noFill/>
          <a:ln/>
        </p:spPr>
        <p:txBody>
          <a:bodyPr wrap="square" lIns="0" tIns="0" rIns="0" bIns="0" rtlCol="0" anchor="t"/>
          <a:lstStyle/>
          <a:p>
            <a:pPr marL="0" indent="0" algn="l">
              <a:lnSpc>
                <a:spcPts val="4200"/>
              </a:lnSpc>
              <a:buNone/>
            </a:pPr>
            <a:r>
              <a:rPr lang="en-US" sz="3350" dirty="0">
                <a:solidFill>
                  <a:srgbClr val="FAEBEB"/>
                </a:solidFill>
                <a:latin typeface="Dela Gothic One" pitchFamily="34" charset="0"/>
                <a:ea typeface="Dela Gothic One" pitchFamily="34" charset="-122"/>
                <a:cs typeface="Dela Gothic One" pitchFamily="34" charset="-120"/>
              </a:rPr>
              <a:t>SQL Injection Exploitation and Persistence</a:t>
            </a:r>
            <a:endParaRPr lang="en-US" sz="3350" dirty="0"/>
          </a:p>
        </p:txBody>
      </p:sp>
      <p:pic>
        <p:nvPicPr>
          <p:cNvPr id="4" name="Image 1" descr="preencoded.png"/>
          <p:cNvPicPr>
            <a:picLocks noChangeAspect="1"/>
          </p:cNvPicPr>
          <p:nvPr/>
        </p:nvPicPr>
        <p:blipFill>
          <a:blip r:embed="rId4"/>
          <a:stretch>
            <a:fillRect/>
          </a:stretch>
        </p:blipFill>
        <p:spPr>
          <a:xfrm>
            <a:off x="758309" y="2222063"/>
            <a:ext cx="812483" cy="1209556"/>
          </a:xfrm>
          <a:prstGeom prst="rect">
            <a:avLst/>
          </a:prstGeom>
        </p:spPr>
      </p:pic>
      <p:sp>
        <p:nvSpPr>
          <p:cNvPr id="5" name="Text 1"/>
          <p:cNvSpPr/>
          <p:nvPr/>
        </p:nvSpPr>
        <p:spPr>
          <a:xfrm>
            <a:off x="1814513" y="2384465"/>
            <a:ext cx="2896314" cy="267295"/>
          </a:xfrm>
          <a:prstGeom prst="rect">
            <a:avLst/>
          </a:prstGeom>
          <a:noFill/>
          <a:ln/>
        </p:spPr>
        <p:txBody>
          <a:bodyPr wrap="none" lIns="0" tIns="0" rIns="0" bIns="0" rtlCol="0" anchor="t"/>
          <a:lstStyle/>
          <a:p>
            <a:pPr marL="0" indent="0" algn="l">
              <a:lnSpc>
                <a:spcPts val="2100"/>
              </a:lnSpc>
              <a:buNone/>
            </a:pPr>
            <a:r>
              <a:rPr lang="en-US" sz="1650" dirty="0">
                <a:solidFill>
                  <a:srgbClr val="FFE5E5"/>
                </a:solidFill>
                <a:latin typeface="Dela Gothic One" pitchFamily="34" charset="0"/>
                <a:ea typeface="Dela Gothic One" pitchFamily="34" charset="-122"/>
                <a:cs typeface="Dela Gothic One" pitchFamily="34" charset="-120"/>
              </a:rPr>
              <a:t>Authentication Bypass</a:t>
            </a:r>
            <a:endParaRPr lang="en-US" sz="1650" dirty="0"/>
          </a:p>
        </p:txBody>
      </p:sp>
      <p:sp>
        <p:nvSpPr>
          <p:cNvPr id="6" name="Text 2"/>
          <p:cNvSpPr/>
          <p:nvPr/>
        </p:nvSpPr>
        <p:spPr>
          <a:xfrm>
            <a:off x="1814513" y="2749153"/>
            <a:ext cx="6571178" cy="520065"/>
          </a:xfrm>
          <a:prstGeom prst="rect">
            <a:avLst/>
          </a:prstGeom>
          <a:noFill/>
          <a:ln/>
        </p:spPr>
        <p:txBody>
          <a:bodyPr wrap="squar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The payload ' OR 1=1-- effectively bypassed authentication controls, granting full admin panel access without valid credentials.</a:t>
            </a:r>
            <a:endParaRPr lang="en-US" sz="1250" dirty="0"/>
          </a:p>
        </p:txBody>
      </p:sp>
      <p:pic>
        <p:nvPicPr>
          <p:cNvPr id="7" name="Image 2" descr="preencoded.png"/>
          <p:cNvPicPr>
            <a:picLocks noChangeAspect="1"/>
          </p:cNvPicPr>
          <p:nvPr/>
        </p:nvPicPr>
        <p:blipFill>
          <a:blip r:embed="rId5"/>
          <a:stretch>
            <a:fillRect/>
          </a:stretch>
        </p:blipFill>
        <p:spPr>
          <a:xfrm>
            <a:off x="758309" y="3431619"/>
            <a:ext cx="812483" cy="1469588"/>
          </a:xfrm>
          <a:prstGeom prst="rect">
            <a:avLst/>
          </a:prstGeom>
        </p:spPr>
      </p:pic>
      <p:sp>
        <p:nvSpPr>
          <p:cNvPr id="8" name="Text 3"/>
          <p:cNvSpPr/>
          <p:nvPr/>
        </p:nvSpPr>
        <p:spPr>
          <a:xfrm>
            <a:off x="1814513" y="3594021"/>
            <a:ext cx="3828336" cy="267295"/>
          </a:xfrm>
          <a:prstGeom prst="rect">
            <a:avLst/>
          </a:prstGeom>
          <a:noFill/>
          <a:ln/>
        </p:spPr>
        <p:txBody>
          <a:bodyPr wrap="none" lIns="0" tIns="0" rIns="0" bIns="0" rtlCol="0" anchor="t"/>
          <a:lstStyle/>
          <a:p>
            <a:pPr marL="0" indent="0" algn="l">
              <a:lnSpc>
                <a:spcPts val="2100"/>
              </a:lnSpc>
              <a:buNone/>
            </a:pPr>
            <a:r>
              <a:rPr lang="en-US" sz="1650" dirty="0">
                <a:solidFill>
                  <a:srgbClr val="FFE5E5"/>
                </a:solidFill>
                <a:latin typeface="Dela Gothic One" pitchFamily="34" charset="0"/>
                <a:ea typeface="Dela Gothic One" pitchFamily="34" charset="-122"/>
                <a:cs typeface="Dela Gothic One" pitchFamily="34" charset="-120"/>
              </a:rPr>
              <a:t>Credential Extraction via JWT</a:t>
            </a:r>
            <a:endParaRPr lang="en-US" sz="1650" dirty="0"/>
          </a:p>
        </p:txBody>
      </p:sp>
      <p:sp>
        <p:nvSpPr>
          <p:cNvPr id="9" name="Text 4"/>
          <p:cNvSpPr/>
          <p:nvPr/>
        </p:nvSpPr>
        <p:spPr>
          <a:xfrm>
            <a:off x="1814513" y="3958709"/>
            <a:ext cx="6571178" cy="780098"/>
          </a:xfrm>
          <a:prstGeom prst="rect">
            <a:avLst/>
          </a:prstGeom>
          <a:noFill/>
          <a:ln/>
        </p:spPr>
        <p:txBody>
          <a:bodyPr wrap="squar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JWT tokens were decoded to extract MD5-hashed passwords. Rainbow table cracking revealed weak plaintext credentials ("admin123"), enabling session hijacking and privilege escalation.</a:t>
            </a:r>
            <a:endParaRPr lang="en-US" sz="1250" dirty="0"/>
          </a:p>
        </p:txBody>
      </p:sp>
      <p:pic>
        <p:nvPicPr>
          <p:cNvPr id="10" name="Image 3" descr="preencoded.png"/>
          <p:cNvPicPr>
            <a:picLocks noChangeAspect="1"/>
          </p:cNvPicPr>
          <p:nvPr/>
        </p:nvPicPr>
        <p:blipFill>
          <a:blip r:embed="rId6"/>
          <a:stretch>
            <a:fillRect/>
          </a:stretch>
        </p:blipFill>
        <p:spPr>
          <a:xfrm>
            <a:off x="758309" y="4901208"/>
            <a:ext cx="812483" cy="1209556"/>
          </a:xfrm>
          <a:prstGeom prst="rect">
            <a:avLst/>
          </a:prstGeom>
        </p:spPr>
      </p:pic>
      <p:sp>
        <p:nvSpPr>
          <p:cNvPr id="11" name="Text 5"/>
          <p:cNvSpPr/>
          <p:nvPr/>
        </p:nvSpPr>
        <p:spPr>
          <a:xfrm>
            <a:off x="1814513" y="5063609"/>
            <a:ext cx="3025259" cy="267295"/>
          </a:xfrm>
          <a:prstGeom prst="rect">
            <a:avLst/>
          </a:prstGeom>
          <a:noFill/>
          <a:ln/>
        </p:spPr>
        <p:txBody>
          <a:bodyPr wrap="none" lIns="0" tIns="0" rIns="0" bIns="0" rtlCol="0" anchor="t"/>
          <a:lstStyle/>
          <a:p>
            <a:pPr marL="0" indent="0" algn="l">
              <a:lnSpc>
                <a:spcPts val="2100"/>
              </a:lnSpc>
              <a:buNone/>
            </a:pPr>
            <a:r>
              <a:rPr lang="en-US" sz="1650" dirty="0">
                <a:solidFill>
                  <a:srgbClr val="FFE5E5"/>
                </a:solidFill>
                <a:latin typeface="Dela Gothic One" pitchFamily="34" charset="0"/>
                <a:ea typeface="Dela Gothic One" pitchFamily="34" charset="-122"/>
                <a:cs typeface="Dela Gothic One" pitchFamily="34" charset="-120"/>
              </a:rPr>
              <a:t>Arbitrary User Creation</a:t>
            </a:r>
            <a:endParaRPr lang="en-US" sz="1650" dirty="0"/>
          </a:p>
        </p:txBody>
      </p:sp>
      <p:sp>
        <p:nvSpPr>
          <p:cNvPr id="12" name="Text 6"/>
          <p:cNvSpPr/>
          <p:nvPr/>
        </p:nvSpPr>
        <p:spPr>
          <a:xfrm>
            <a:off x="1814513" y="5428298"/>
            <a:ext cx="6571178" cy="520065"/>
          </a:xfrm>
          <a:prstGeom prst="rect">
            <a:avLst/>
          </a:prstGeom>
          <a:noFill/>
          <a:ln/>
        </p:spPr>
        <p:txBody>
          <a:bodyPr wrap="squar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SQL UNION select statements crafted a fake admin account, demonstrating ability to manipulate database records and escalate privileges persistently.</a:t>
            </a:r>
            <a:endParaRPr lang="en-US" sz="1250" dirty="0"/>
          </a:p>
        </p:txBody>
      </p:sp>
      <p:pic>
        <p:nvPicPr>
          <p:cNvPr id="13" name="Image 4" descr="preencoded.png"/>
          <p:cNvPicPr>
            <a:picLocks noChangeAspect="1"/>
          </p:cNvPicPr>
          <p:nvPr/>
        </p:nvPicPr>
        <p:blipFill>
          <a:blip r:embed="rId7"/>
          <a:stretch>
            <a:fillRect/>
          </a:stretch>
        </p:blipFill>
        <p:spPr>
          <a:xfrm>
            <a:off x="758309" y="6110764"/>
            <a:ext cx="812483" cy="1209556"/>
          </a:xfrm>
          <a:prstGeom prst="rect">
            <a:avLst/>
          </a:prstGeom>
        </p:spPr>
      </p:pic>
      <p:sp>
        <p:nvSpPr>
          <p:cNvPr id="14" name="Text 7"/>
          <p:cNvSpPr/>
          <p:nvPr/>
        </p:nvSpPr>
        <p:spPr>
          <a:xfrm>
            <a:off x="1814513" y="6273165"/>
            <a:ext cx="2623185" cy="267295"/>
          </a:xfrm>
          <a:prstGeom prst="rect">
            <a:avLst/>
          </a:prstGeom>
          <a:noFill/>
          <a:ln/>
        </p:spPr>
        <p:txBody>
          <a:bodyPr wrap="none" lIns="0" tIns="0" rIns="0" bIns="0" rtlCol="0" anchor="t"/>
          <a:lstStyle/>
          <a:p>
            <a:pPr marL="0" indent="0" algn="l">
              <a:lnSpc>
                <a:spcPts val="2100"/>
              </a:lnSpc>
              <a:buNone/>
            </a:pPr>
            <a:r>
              <a:rPr lang="en-US" sz="1650" dirty="0">
                <a:solidFill>
                  <a:srgbClr val="FFE5E5"/>
                </a:solidFill>
                <a:latin typeface="Dela Gothic One" pitchFamily="34" charset="0"/>
                <a:ea typeface="Dela Gothic One" pitchFamily="34" charset="-122"/>
                <a:cs typeface="Dela Gothic One" pitchFamily="34" charset="-120"/>
              </a:rPr>
              <a:t>Coupon Code Exploit</a:t>
            </a:r>
            <a:endParaRPr lang="en-US" sz="1650" dirty="0"/>
          </a:p>
        </p:txBody>
      </p:sp>
      <p:sp>
        <p:nvSpPr>
          <p:cNvPr id="15" name="Text 8"/>
          <p:cNvSpPr/>
          <p:nvPr/>
        </p:nvSpPr>
        <p:spPr>
          <a:xfrm>
            <a:off x="1814513" y="6637853"/>
            <a:ext cx="6571178" cy="520065"/>
          </a:xfrm>
          <a:prstGeom prst="rect">
            <a:avLst/>
          </a:prstGeom>
          <a:noFill/>
          <a:ln/>
        </p:spPr>
        <p:txBody>
          <a:bodyPr wrap="squar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Backup files leaked encoded coupon codes which, when decoded, allowed unintentional discount redemption—showing business logic vulnerability exploitation.</a:t>
            </a:r>
            <a:endParaRPr lang="en-US" sz="12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583293"/>
            <a:ext cx="7627382" cy="2138124"/>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SQL Injection Attack: Authentication Bypass</a:t>
            </a:r>
            <a:endParaRPr lang="en-US" sz="4450" dirty="0"/>
          </a:p>
        </p:txBody>
      </p:sp>
      <p:pic>
        <p:nvPicPr>
          <p:cNvPr id="4" name="Image 1" descr="preencoded.png"/>
          <p:cNvPicPr>
            <a:picLocks noChangeAspect="1"/>
          </p:cNvPicPr>
          <p:nvPr/>
        </p:nvPicPr>
        <p:blipFill>
          <a:blip r:embed="rId4"/>
          <a:stretch>
            <a:fillRect/>
          </a:stretch>
        </p:blipFill>
        <p:spPr>
          <a:xfrm>
            <a:off x="6244709" y="4046339"/>
            <a:ext cx="1083231" cy="1299924"/>
          </a:xfrm>
          <a:prstGeom prst="rect">
            <a:avLst/>
          </a:prstGeom>
        </p:spPr>
      </p:pic>
      <p:sp>
        <p:nvSpPr>
          <p:cNvPr id="5" name="Text 1"/>
          <p:cNvSpPr/>
          <p:nvPr/>
        </p:nvSpPr>
        <p:spPr>
          <a:xfrm>
            <a:off x="7652861" y="4262914"/>
            <a:ext cx="2980968"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Payload Injection</a:t>
            </a:r>
            <a:endParaRPr lang="en-US" sz="2200" dirty="0"/>
          </a:p>
        </p:txBody>
      </p:sp>
      <p:sp>
        <p:nvSpPr>
          <p:cNvPr id="6" name="Text 2"/>
          <p:cNvSpPr/>
          <p:nvPr/>
        </p:nvSpPr>
        <p:spPr>
          <a:xfrm>
            <a:off x="7652861" y="4749046"/>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Bypass login using ' OR 1=1-- to gain full admin rights.</a:t>
            </a:r>
            <a:endParaRPr lang="en-US" sz="1700" dirty="0"/>
          </a:p>
        </p:txBody>
      </p:sp>
      <p:pic>
        <p:nvPicPr>
          <p:cNvPr id="7" name="Image 2" descr="preencoded.png"/>
          <p:cNvPicPr>
            <a:picLocks noChangeAspect="1"/>
          </p:cNvPicPr>
          <p:nvPr/>
        </p:nvPicPr>
        <p:blipFill>
          <a:blip r:embed="rId5"/>
          <a:stretch>
            <a:fillRect/>
          </a:stretch>
        </p:blipFill>
        <p:spPr>
          <a:xfrm>
            <a:off x="6244709" y="5346263"/>
            <a:ext cx="1083231" cy="1299924"/>
          </a:xfrm>
          <a:prstGeom prst="rect">
            <a:avLst/>
          </a:prstGeom>
        </p:spPr>
      </p:pic>
      <p:sp>
        <p:nvSpPr>
          <p:cNvPr id="8" name="Text 3"/>
          <p:cNvSpPr/>
          <p:nvPr/>
        </p:nvSpPr>
        <p:spPr>
          <a:xfrm>
            <a:off x="7652861" y="556283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Outcome</a:t>
            </a:r>
            <a:endParaRPr lang="en-US" sz="2200" dirty="0"/>
          </a:p>
        </p:txBody>
      </p:sp>
      <p:sp>
        <p:nvSpPr>
          <p:cNvPr id="9" name="Text 4"/>
          <p:cNvSpPr/>
          <p:nvPr/>
        </p:nvSpPr>
        <p:spPr>
          <a:xfrm>
            <a:off x="7652861" y="6048970"/>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Accessed restricted administration panel successfully.</a:t>
            </a:r>
            <a:endParaRPr lang="en-US" sz="17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054066"/>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Credential Theft via JWT and Hashing</a:t>
            </a:r>
            <a:endParaRPr lang="en-US" sz="4450" dirty="0"/>
          </a:p>
        </p:txBody>
      </p:sp>
      <p:sp>
        <p:nvSpPr>
          <p:cNvPr id="4" name="Text 1"/>
          <p:cNvSpPr/>
          <p:nvPr/>
        </p:nvSpPr>
        <p:spPr>
          <a:xfrm>
            <a:off x="6244709" y="4020979"/>
            <a:ext cx="337149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JWT Token Capture</a:t>
            </a:r>
            <a:endParaRPr lang="en-US" sz="2200" dirty="0"/>
          </a:p>
        </p:txBody>
      </p:sp>
      <p:sp>
        <p:nvSpPr>
          <p:cNvPr id="5" name="Text 2"/>
          <p:cNvSpPr/>
          <p:nvPr/>
        </p:nvSpPr>
        <p:spPr>
          <a:xfrm>
            <a:off x="6244709" y="4593788"/>
            <a:ext cx="354937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Token intercepted and analyzed for authentication bypass.</a:t>
            </a:r>
            <a:endParaRPr lang="en-US" sz="1700" dirty="0"/>
          </a:p>
        </p:txBody>
      </p:sp>
      <p:sp>
        <p:nvSpPr>
          <p:cNvPr id="6" name="Text 3"/>
          <p:cNvSpPr/>
          <p:nvPr/>
        </p:nvSpPr>
        <p:spPr>
          <a:xfrm>
            <a:off x="10330339" y="4020979"/>
            <a:ext cx="3346371"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MD5 Hash Revealed</a:t>
            </a:r>
            <a:endParaRPr lang="en-US" sz="2200" dirty="0"/>
          </a:p>
        </p:txBody>
      </p:sp>
      <p:sp>
        <p:nvSpPr>
          <p:cNvPr id="7" name="Text 4"/>
          <p:cNvSpPr/>
          <p:nvPr/>
        </p:nvSpPr>
        <p:spPr>
          <a:xfrm>
            <a:off x="10330339" y="4593788"/>
            <a:ext cx="3549372"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Extracted MD5 hash: </a:t>
            </a:r>
            <a:r>
              <a:rPr lang="en-US" sz="1700" b="1" dirty="0">
                <a:solidFill>
                  <a:srgbClr val="FFE5E5"/>
                </a:solidFill>
                <a:latin typeface="DM Sans" pitchFamily="34" charset="0"/>
                <a:ea typeface="DM Sans" pitchFamily="34" charset="-122"/>
                <a:cs typeface="DM Sans" pitchFamily="34" charset="-120"/>
              </a:rPr>
              <a:t>e99a18c428cb38d5f260853678922e03</a:t>
            </a:r>
            <a:r>
              <a:rPr lang="en-US" sz="1700" dirty="0">
                <a:solidFill>
                  <a:srgbClr val="FFE5E5"/>
                </a:solidFill>
                <a:latin typeface="DM Sans" pitchFamily="34" charset="0"/>
                <a:ea typeface="DM Sans" pitchFamily="34" charset="-122"/>
                <a:cs typeface="DM Sans" pitchFamily="34" charset="-120"/>
              </a:rPr>
              <a:t> matches the password "admin123".</a:t>
            </a:r>
            <a:endParaRPr lang="en-US" sz="17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4496395"/>
            <a:ext cx="12945785"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Fake User Creation with SQL Injection</a:t>
            </a:r>
            <a:endParaRPr lang="en-US" sz="4450" dirty="0"/>
          </a:p>
        </p:txBody>
      </p:sp>
      <p:sp>
        <p:nvSpPr>
          <p:cNvPr id="4" name="Shape 1"/>
          <p:cNvSpPr/>
          <p:nvPr/>
        </p:nvSpPr>
        <p:spPr>
          <a:xfrm>
            <a:off x="758309" y="5534025"/>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5" name="Text 2"/>
          <p:cNvSpPr/>
          <p:nvPr/>
        </p:nvSpPr>
        <p:spPr>
          <a:xfrm>
            <a:off x="1462326" y="5608439"/>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Attack Vector</a:t>
            </a:r>
            <a:endParaRPr lang="en-US" sz="2200" dirty="0"/>
          </a:p>
        </p:txBody>
      </p:sp>
      <p:sp>
        <p:nvSpPr>
          <p:cNvPr id="6" name="Text 3"/>
          <p:cNvSpPr/>
          <p:nvPr/>
        </p:nvSpPr>
        <p:spPr>
          <a:xfrm>
            <a:off x="1462326" y="6094571"/>
            <a:ext cx="571750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Used UNION SELECT to insert persistent admin account.</a:t>
            </a:r>
            <a:endParaRPr lang="en-US" sz="1700" dirty="0"/>
          </a:p>
        </p:txBody>
      </p:sp>
      <p:sp>
        <p:nvSpPr>
          <p:cNvPr id="7" name="Shape 4"/>
          <p:cNvSpPr/>
          <p:nvPr/>
        </p:nvSpPr>
        <p:spPr>
          <a:xfrm>
            <a:off x="7450574" y="5534025"/>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8" name="Text 5"/>
          <p:cNvSpPr/>
          <p:nvPr/>
        </p:nvSpPr>
        <p:spPr>
          <a:xfrm>
            <a:off x="8154591" y="5608439"/>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Impact</a:t>
            </a:r>
            <a:endParaRPr lang="en-US" sz="2200" dirty="0"/>
          </a:p>
        </p:txBody>
      </p:sp>
      <p:sp>
        <p:nvSpPr>
          <p:cNvPr id="9" name="Text 6"/>
          <p:cNvSpPr/>
          <p:nvPr/>
        </p:nvSpPr>
        <p:spPr>
          <a:xfrm>
            <a:off x="8154591" y="6094571"/>
            <a:ext cx="571750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Allows unauthorized control over application users.</a:t>
            </a:r>
            <a:endParaRPr lang="en-US" sz="17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565327"/>
            <a:ext cx="131137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Business Logic Exploitation: Coupon System</a:t>
            </a:r>
            <a:endParaRPr lang="en-US" sz="4450" dirty="0"/>
          </a:p>
        </p:txBody>
      </p:sp>
      <p:sp>
        <p:nvSpPr>
          <p:cNvPr id="4" name="Text 1"/>
          <p:cNvSpPr/>
          <p:nvPr/>
        </p:nvSpPr>
        <p:spPr>
          <a:xfrm>
            <a:off x="758309" y="5532239"/>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Discovery</a:t>
            </a:r>
            <a:endParaRPr lang="en-US" sz="2200" dirty="0"/>
          </a:p>
        </p:txBody>
      </p:sp>
      <p:sp>
        <p:nvSpPr>
          <p:cNvPr id="5" name="Text 2"/>
          <p:cNvSpPr/>
          <p:nvPr/>
        </p:nvSpPr>
        <p:spPr>
          <a:xfrm>
            <a:off x="758309" y="6105049"/>
            <a:ext cx="4018359"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Exposed backup file with encoded coupons via null byte access.</a:t>
            </a:r>
            <a:endParaRPr lang="en-US" sz="1700" dirty="0"/>
          </a:p>
        </p:txBody>
      </p:sp>
      <p:sp>
        <p:nvSpPr>
          <p:cNvPr id="6" name="Text 3"/>
          <p:cNvSpPr/>
          <p:nvPr/>
        </p:nvSpPr>
        <p:spPr>
          <a:xfrm>
            <a:off x="5312926" y="5532239"/>
            <a:ext cx="3050500"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Decoded Coupons</a:t>
            </a:r>
            <a:endParaRPr lang="en-US" sz="2200" dirty="0"/>
          </a:p>
        </p:txBody>
      </p:sp>
      <p:sp>
        <p:nvSpPr>
          <p:cNvPr id="7" name="Text 4"/>
          <p:cNvSpPr/>
          <p:nvPr/>
        </p:nvSpPr>
        <p:spPr>
          <a:xfrm>
            <a:off x="5312926" y="6105049"/>
            <a:ext cx="4018359"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a:pPr>
            <a:r>
              <a:rPr lang="en-US" sz="1700" dirty="0">
                <a:solidFill>
                  <a:srgbClr val="FFE5E5"/>
                </a:solidFill>
                <a:latin typeface="DM Sans" pitchFamily="34" charset="0"/>
                <a:ea typeface="DM Sans" pitchFamily="34" charset="-122"/>
                <a:cs typeface="DM Sans" pitchFamily="34" charset="-120"/>
              </a:rPr>
              <a:t>pes[ggC7sn → NOV13-10</a:t>
            </a:r>
            <a:endParaRPr lang="en-US" sz="1700" dirty="0"/>
          </a:p>
        </p:txBody>
      </p:sp>
      <p:sp>
        <p:nvSpPr>
          <p:cNvPr id="8" name="Text 5"/>
          <p:cNvSpPr/>
          <p:nvPr/>
        </p:nvSpPr>
        <p:spPr>
          <a:xfrm>
            <a:off x="5312926" y="6527483"/>
            <a:ext cx="4018359"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startAt="2"/>
            </a:pPr>
            <a:r>
              <a:rPr lang="en-US" sz="1700" dirty="0">
                <a:solidFill>
                  <a:srgbClr val="FFE5E5"/>
                </a:solidFill>
                <a:latin typeface="DM Sans" pitchFamily="34" charset="0"/>
                <a:ea typeface="DM Sans" pitchFamily="34" charset="-122"/>
                <a:cs typeface="DM Sans" pitchFamily="34" charset="-120"/>
              </a:rPr>
              <a:t>k#*AfgC7sn → AUG13-10</a:t>
            </a:r>
            <a:endParaRPr lang="en-US" sz="1700" dirty="0"/>
          </a:p>
        </p:txBody>
      </p:sp>
      <p:sp>
        <p:nvSpPr>
          <p:cNvPr id="9" name="Text 6"/>
          <p:cNvSpPr/>
          <p:nvPr/>
        </p:nvSpPr>
        <p:spPr>
          <a:xfrm>
            <a:off x="5312926" y="6949916"/>
            <a:ext cx="4018359" cy="346710"/>
          </a:xfrm>
          <a:prstGeom prst="rect">
            <a:avLst/>
          </a:prstGeom>
          <a:noFill/>
          <a:ln/>
        </p:spPr>
        <p:txBody>
          <a:bodyPr wrap="none" lIns="0" tIns="0" rIns="0" bIns="0" rtlCol="0" anchor="t"/>
          <a:lstStyle/>
          <a:p>
            <a:pPr marL="342900" indent="-342900" algn="l">
              <a:lnSpc>
                <a:spcPts val="2700"/>
              </a:lnSpc>
              <a:buSzPct val="100000"/>
              <a:buFont typeface="+mj-lt"/>
              <a:buAutoNum type="arabicPeriod" startAt="3"/>
            </a:pPr>
            <a:r>
              <a:rPr lang="en-US" sz="1700" dirty="0">
                <a:solidFill>
                  <a:srgbClr val="FFE5E5"/>
                </a:solidFill>
                <a:latin typeface="DM Sans" pitchFamily="34" charset="0"/>
                <a:ea typeface="DM Sans" pitchFamily="34" charset="-122"/>
                <a:cs typeface="DM Sans" pitchFamily="34" charset="-120"/>
              </a:rPr>
              <a:t>MAY25-10 → o*IghYZKp (reversed)</a:t>
            </a:r>
            <a:endParaRPr lang="en-US" sz="1700" dirty="0"/>
          </a:p>
        </p:txBody>
      </p:sp>
      <p:sp>
        <p:nvSpPr>
          <p:cNvPr id="10" name="Text 7"/>
          <p:cNvSpPr/>
          <p:nvPr/>
        </p:nvSpPr>
        <p:spPr>
          <a:xfrm>
            <a:off x="9867543" y="5532239"/>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Impact</a:t>
            </a:r>
            <a:endParaRPr lang="en-US" sz="2200" dirty="0"/>
          </a:p>
        </p:txBody>
      </p:sp>
      <p:sp>
        <p:nvSpPr>
          <p:cNvPr id="11" name="Text 8"/>
          <p:cNvSpPr/>
          <p:nvPr/>
        </p:nvSpPr>
        <p:spPr>
          <a:xfrm>
            <a:off x="9867543" y="6105049"/>
            <a:ext cx="4018359"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Fake discounts cause financial loss and loyalty program damage.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115741"/>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Standards Referenced</a:t>
            </a:r>
            <a:endParaRPr lang="en-US" sz="4450" dirty="0"/>
          </a:p>
        </p:txBody>
      </p:sp>
      <p:sp>
        <p:nvSpPr>
          <p:cNvPr id="4" name="Shape 1"/>
          <p:cNvSpPr/>
          <p:nvPr/>
        </p:nvSpPr>
        <p:spPr>
          <a:xfrm>
            <a:off x="6244709" y="3866078"/>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5" name="Text 2"/>
          <p:cNvSpPr/>
          <p:nvPr/>
        </p:nvSpPr>
        <p:spPr>
          <a:xfrm>
            <a:off x="6948726" y="3940492"/>
            <a:ext cx="3820716"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Referenced Standards</a:t>
            </a:r>
            <a:endParaRPr lang="en-US" sz="2200" dirty="0"/>
          </a:p>
        </p:txBody>
      </p:sp>
      <p:sp>
        <p:nvSpPr>
          <p:cNvPr id="6" name="Text 3"/>
          <p:cNvSpPr/>
          <p:nvPr/>
        </p:nvSpPr>
        <p:spPr>
          <a:xfrm>
            <a:off x="6948726" y="4426625"/>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OWASP Top 10 framework for vulnerabilities</a:t>
            </a:r>
            <a:endParaRPr lang="en-US" sz="1700" dirty="0"/>
          </a:p>
        </p:txBody>
      </p:sp>
      <p:sp>
        <p:nvSpPr>
          <p:cNvPr id="7" name="Shape 4"/>
          <p:cNvSpPr/>
          <p:nvPr/>
        </p:nvSpPr>
        <p:spPr>
          <a:xfrm>
            <a:off x="6244709" y="5206603"/>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8" name="Text 5"/>
          <p:cNvSpPr/>
          <p:nvPr/>
        </p:nvSpPr>
        <p:spPr>
          <a:xfrm>
            <a:off x="6948726" y="528101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Threat Modeling</a:t>
            </a:r>
            <a:endParaRPr lang="en-US" sz="2200" dirty="0"/>
          </a:p>
        </p:txBody>
      </p:sp>
      <p:sp>
        <p:nvSpPr>
          <p:cNvPr id="9" name="Text 6"/>
          <p:cNvSpPr/>
          <p:nvPr/>
        </p:nvSpPr>
        <p:spPr>
          <a:xfrm>
            <a:off x="6948726" y="5767149"/>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Aligned with real-world attacker tactics and patterns</a:t>
            </a:r>
            <a:endParaRPr lang="en-US" sz="17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717608"/>
            <a:ext cx="131137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Immediate and Long-Term Recommendations</a:t>
            </a:r>
            <a:endParaRPr lang="en-US" sz="4450" dirty="0"/>
          </a:p>
        </p:txBody>
      </p:sp>
      <p:sp>
        <p:nvSpPr>
          <p:cNvPr id="4" name="Shape 1"/>
          <p:cNvSpPr/>
          <p:nvPr/>
        </p:nvSpPr>
        <p:spPr>
          <a:xfrm>
            <a:off x="758309" y="5467945"/>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5" name="Text 2"/>
          <p:cNvSpPr/>
          <p:nvPr/>
        </p:nvSpPr>
        <p:spPr>
          <a:xfrm>
            <a:off x="1462326" y="5542359"/>
            <a:ext cx="3270528"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Immediate Actions</a:t>
            </a:r>
            <a:endParaRPr lang="en-US" sz="2200" dirty="0"/>
          </a:p>
        </p:txBody>
      </p:sp>
      <p:sp>
        <p:nvSpPr>
          <p:cNvPr id="6" name="Text 3"/>
          <p:cNvSpPr/>
          <p:nvPr/>
        </p:nvSpPr>
        <p:spPr>
          <a:xfrm>
            <a:off x="1462326" y="6028492"/>
            <a:ext cx="5717500"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Patch SQL injections with parameterized queries</a:t>
            </a:r>
            <a:endParaRPr lang="en-US" sz="1700" dirty="0"/>
          </a:p>
        </p:txBody>
      </p:sp>
      <p:sp>
        <p:nvSpPr>
          <p:cNvPr id="7" name="Text 4"/>
          <p:cNvSpPr/>
          <p:nvPr/>
        </p:nvSpPr>
        <p:spPr>
          <a:xfrm>
            <a:off x="1462326" y="6450925"/>
            <a:ext cx="5717500"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Remove /ftp backup files</a:t>
            </a:r>
            <a:endParaRPr lang="en-US" sz="1700" dirty="0"/>
          </a:p>
        </p:txBody>
      </p:sp>
      <p:sp>
        <p:nvSpPr>
          <p:cNvPr id="8" name="Text 5"/>
          <p:cNvSpPr/>
          <p:nvPr/>
        </p:nvSpPr>
        <p:spPr>
          <a:xfrm>
            <a:off x="1462326" y="6873359"/>
            <a:ext cx="5717500"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Revise coupon encoding system</a:t>
            </a:r>
            <a:endParaRPr lang="en-US" sz="1700" dirty="0"/>
          </a:p>
        </p:txBody>
      </p:sp>
      <p:sp>
        <p:nvSpPr>
          <p:cNvPr id="9" name="Shape 6"/>
          <p:cNvSpPr/>
          <p:nvPr/>
        </p:nvSpPr>
        <p:spPr>
          <a:xfrm>
            <a:off x="7450574" y="5467945"/>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0" name="Text 7"/>
          <p:cNvSpPr/>
          <p:nvPr/>
        </p:nvSpPr>
        <p:spPr>
          <a:xfrm>
            <a:off x="8154591" y="5542359"/>
            <a:ext cx="3481149"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Long-Term Strategy</a:t>
            </a:r>
            <a:endParaRPr lang="en-US" sz="2200" dirty="0"/>
          </a:p>
        </p:txBody>
      </p:sp>
      <p:sp>
        <p:nvSpPr>
          <p:cNvPr id="11" name="Text 8"/>
          <p:cNvSpPr/>
          <p:nvPr/>
        </p:nvSpPr>
        <p:spPr>
          <a:xfrm>
            <a:off x="8154591" y="6028492"/>
            <a:ext cx="5717500"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Implement bcrypt password hashing</a:t>
            </a:r>
            <a:endParaRPr lang="en-US" sz="1700" dirty="0"/>
          </a:p>
        </p:txBody>
      </p:sp>
      <p:sp>
        <p:nvSpPr>
          <p:cNvPr id="12" name="Text 9"/>
          <p:cNvSpPr/>
          <p:nvPr/>
        </p:nvSpPr>
        <p:spPr>
          <a:xfrm>
            <a:off x="8154591" y="6450925"/>
            <a:ext cx="5717500"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Regular developer security training</a:t>
            </a:r>
            <a:endParaRPr lang="en-US" sz="1700" dirty="0"/>
          </a:p>
        </p:txBody>
      </p:sp>
      <p:sp>
        <p:nvSpPr>
          <p:cNvPr id="13" name="Text 10"/>
          <p:cNvSpPr/>
          <p:nvPr/>
        </p:nvSpPr>
        <p:spPr>
          <a:xfrm>
            <a:off x="8154591" y="6873359"/>
            <a:ext cx="5717500"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Schedule quarterly penetration tests</a:t>
            </a:r>
            <a:endParaRPr lang="en-US" sz="17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676757"/>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Summary of Critical Impacts</a:t>
            </a:r>
            <a:endParaRPr lang="en-US" sz="4450" dirty="0"/>
          </a:p>
        </p:txBody>
      </p:sp>
      <p:sp>
        <p:nvSpPr>
          <p:cNvPr id="4" name="Shape 1"/>
          <p:cNvSpPr/>
          <p:nvPr/>
        </p:nvSpPr>
        <p:spPr>
          <a:xfrm>
            <a:off x="758309" y="3427095"/>
            <a:ext cx="3705463" cy="1627942"/>
          </a:xfrm>
          <a:prstGeom prst="roundRect">
            <a:avLst>
              <a:gd name="adj" fmla="val 5590"/>
            </a:avLst>
          </a:prstGeom>
          <a:solidFill>
            <a:srgbClr val="740B0B"/>
          </a:solidFill>
          <a:ln w="7620">
            <a:solidFill>
              <a:srgbClr val="8D2424"/>
            </a:solidFill>
            <a:prstDash val="solid"/>
          </a:ln>
        </p:spPr>
        <p:txBody>
          <a:bodyPr/>
          <a:lstStyle/>
          <a:p>
            <a:endParaRPr lang="en-US"/>
          </a:p>
        </p:txBody>
      </p:sp>
      <p:sp>
        <p:nvSpPr>
          <p:cNvPr id="5" name="Text 2"/>
          <p:cNvSpPr/>
          <p:nvPr/>
        </p:nvSpPr>
        <p:spPr>
          <a:xfrm>
            <a:off x="982504" y="365129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Critical</a:t>
            </a:r>
            <a:endParaRPr lang="en-US" sz="2200" dirty="0"/>
          </a:p>
        </p:txBody>
      </p:sp>
      <p:sp>
        <p:nvSpPr>
          <p:cNvPr id="6" name="Text 3"/>
          <p:cNvSpPr/>
          <p:nvPr/>
        </p:nvSpPr>
        <p:spPr>
          <a:xfrm>
            <a:off x="982504" y="4137422"/>
            <a:ext cx="3257074"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SQL Injection enables full system compromise.</a:t>
            </a:r>
            <a:endParaRPr lang="en-US" sz="1700" dirty="0"/>
          </a:p>
        </p:txBody>
      </p:sp>
      <p:sp>
        <p:nvSpPr>
          <p:cNvPr id="7" name="Shape 4"/>
          <p:cNvSpPr/>
          <p:nvPr/>
        </p:nvSpPr>
        <p:spPr>
          <a:xfrm>
            <a:off x="4680347" y="3427095"/>
            <a:ext cx="3705463" cy="1627942"/>
          </a:xfrm>
          <a:prstGeom prst="roundRect">
            <a:avLst>
              <a:gd name="adj" fmla="val 5590"/>
            </a:avLst>
          </a:prstGeom>
          <a:solidFill>
            <a:srgbClr val="740B0B"/>
          </a:solidFill>
          <a:ln w="7620">
            <a:solidFill>
              <a:srgbClr val="8D2424"/>
            </a:solidFill>
            <a:prstDash val="solid"/>
          </a:ln>
        </p:spPr>
        <p:txBody>
          <a:bodyPr/>
          <a:lstStyle/>
          <a:p>
            <a:endParaRPr lang="en-US"/>
          </a:p>
        </p:txBody>
      </p:sp>
      <p:sp>
        <p:nvSpPr>
          <p:cNvPr id="8" name="Text 5"/>
          <p:cNvSpPr/>
          <p:nvPr/>
        </p:nvSpPr>
        <p:spPr>
          <a:xfrm>
            <a:off x="4904542" y="365129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High</a:t>
            </a:r>
            <a:endParaRPr lang="en-US" sz="2200" dirty="0"/>
          </a:p>
        </p:txBody>
      </p:sp>
      <p:sp>
        <p:nvSpPr>
          <p:cNvPr id="9" name="Text 6"/>
          <p:cNvSpPr/>
          <p:nvPr/>
        </p:nvSpPr>
        <p:spPr>
          <a:xfrm>
            <a:off x="4904542" y="4137422"/>
            <a:ext cx="3257074"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Coupon system bypass leads to financial losses.</a:t>
            </a:r>
            <a:endParaRPr lang="en-US" sz="1700" dirty="0"/>
          </a:p>
        </p:txBody>
      </p:sp>
      <p:sp>
        <p:nvSpPr>
          <p:cNvPr id="10" name="Shape 7"/>
          <p:cNvSpPr/>
          <p:nvPr/>
        </p:nvSpPr>
        <p:spPr>
          <a:xfrm>
            <a:off x="758309" y="5271611"/>
            <a:ext cx="7627382" cy="1281232"/>
          </a:xfrm>
          <a:prstGeom prst="roundRect">
            <a:avLst>
              <a:gd name="adj" fmla="val 7102"/>
            </a:avLst>
          </a:prstGeom>
          <a:solidFill>
            <a:srgbClr val="740B0B"/>
          </a:solidFill>
          <a:ln w="7620">
            <a:solidFill>
              <a:srgbClr val="8D2424"/>
            </a:solidFill>
            <a:prstDash val="solid"/>
          </a:ln>
        </p:spPr>
        <p:txBody>
          <a:bodyPr/>
          <a:lstStyle/>
          <a:p>
            <a:endParaRPr lang="en-US"/>
          </a:p>
        </p:txBody>
      </p:sp>
      <p:sp>
        <p:nvSpPr>
          <p:cNvPr id="11" name="Text 8"/>
          <p:cNvSpPr/>
          <p:nvPr/>
        </p:nvSpPr>
        <p:spPr>
          <a:xfrm>
            <a:off x="982504" y="549580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Next Steps</a:t>
            </a:r>
            <a:endParaRPr lang="en-US" sz="2200" dirty="0"/>
          </a:p>
        </p:txBody>
      </p:sp>
      <p:sp>
        <p:nvSpPr>
          <p:cNvPr id="12" name="Text 9"/>
          <p:cNvSpPr/>
          <p:nvPr/>
        </p:nvSpPr>
        <p:spPr>
          <a:xfrm>
            <a:off x="982504" y="5981938"/>
            <a:ext cx="7178993"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Validate patch effectiveness within 2 weeks.</a:t>
            </a:r>
            <a:endParaRPr lang="en-US" sz="17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665446"/>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Next Steps and Closing Remarks</a:t>
            </a:r>
            <a:endParaRPr lang="en-US" sz="4450" dirty="0"/>
          </a:p>
        </p:txBody>
      </p:sp>
      <p:sp>
        <p:nvSpPr>
          <p:cNvPr id="4" name="Shape 1"/>
          <p:cNvSpPr/>
          <p:nvPr/>
        </p:nvSpPr>
        <p:spPr>
          <a:xfrm>
            <a:off x="6244709" y="3415784"/>
            <a:ext cx="162401" cy="832842"/>
          </a:xfrm>
          <a:prstGeom prst="roundRect">
            <a:avLst>
              <a:gd name="adj" fmla="val 56033"/>
            </a:avLst>
          </a:prstGeom>
          <a:solidFill>
            <a:srgbClr val="740B0B"/>
          </a:solidFill>
          <a:ln w="7620">
            <a:solidFill>
              <a:srgbClr val="8D2424"/>
            </a:solidFill>
            <a:prstDash val="solid"/>
          </a:ln>
        </p:spPr>
        <p:txBody>
          <a:bodyPr/>
          <a:lstStyle/>
          <a:p>
            <a:endParaRPr lang="en-US"/>
          </a:p>
        </p:txBody>
      </p:sp>
      <p:sp>
        <p:nvSpPr>
          <p:cNvPr id="5" name="Text 2"/>
          <p:cNvSpPr/>
          <p:nvPr/>
        </p:nvSpPr>
        <p:spPr>
          <a:xfrm>
            <a:off x="6732032" y="3415784"/>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Validation</a:t>
            </a:r>
            <a:endParaRPr lang="en-US" sz="2200" dirty="0"/>
          </a:p>
        </p:txBody>
      </p:sp>
      <p:sp>
        <p:nvSpPr>
          <p:cNvPr id="6" name="Text 3"/>
          <p:cNvSpPr/>
          <p:nvPr/>
        </p:nvSpPr>
        <p:spPr>
          <a:xfrm>
            <a:off x="6732032" y="3901916"/>
            <a:ext cx="7140059"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Verify all implemented fixes promptly within two weeks.</a:t>
            </a:r>
            <a:endParaRPr lang="en-US" sz="1700" dirty="0"/>
          </a:p>
        </p:txBody>
      </p:sp>
      <p:sp>
        <p:nvSpPr>
          <p:cNvPr id="7" name="Shape 4"/>
          <p:cNvSpPr/>
          <p:nvPr/>
        </p:nvSpPr>
        <p:spPr>
          <a:xfrm>
            <a:off x="6569631" y="4465201"/>
            <a:ext cx="162401" cy="832842"/>
          </a:xfrm>
          <a:prstGeom prst="roundRect">
            <a:avLst>
              <a:gd name="adj" fmla="val 56033"/>
            </a:avLst>
          </a:prstGeom>
          <a:solidFill>
            <a:srgbClr val="740B0B"/>
          </a:solidFill>
          <a:ln w="7620">
            <a:solidFill>
              <a:srgbClr val="8D2424"/>
            </a:solidFill>
            <a:prstDash val="solid"/>
          </a:ln>
        </p:spPr>
        <p:txBody>
          <a:bodyPr/>
          <a:lstStyle/>
          <a:p>
            <a:endParaRPr lang="en-US"/>
          </a:p>
        </p:txBody>
      </p:sp>
      <p:sp>
        <p:nvSpPr>
          <p:cNvPr id="8" name="Text 5"/>
          <p:cNvSpPr/>
          <p:nvPr/>
        </p:nvSpPr>
        <p:spPr>
          <a:xfrm>
            <a:off x="7056953" y="4465201"/>
            <a:ext cx="3363516"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Penetration Testing</a:t>
            </a:r>
            <a:endParaRPr lang="en-US" sz="2200" dirty="0"/>
          </a:p>
        </p:txBody>
      </p:sp>
      <p:sp>
        <p:nvSpPr>
          <p:cNvPr id="9" name="Text 6"/>
          <p:cNvSpPr/>
          <p:nvPr/>
        </p:nvSpPr>
        <p:spPr>
          <a:xfrm>
            <a:off x="7056953" y="4951333"/>
            <a:ext cx="6815138"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Conduct quarterly in-depth security assessments.</a:t>
            </a:r>
            <a:endParaRPr lang="en-US" sz="1700" dirty="0"/>
          </a:p>
        </p:txBody>
      </p:sp>
      <p:sp>
        <p:nvSpPr>
          <p:cNvPr id="10" name="Shape 7"/>
          <p:cNvSpPr/>
          <p:nvPr/>
        </p:nvSpPr>
        <p:spPr>
          <a:xfrm>
            <a:off x="6894671" y="5514618"/>
            <a:ext cx="162401" cy="832842"/>
          </a:xfrm>
          <a:prstGeom prst="roundRect">
            <a:avLst>
              <a:gd name="adj" fmla="val 56033"/>
            </a:avLst>
          </a:prstGeom>
          <a:solidFill>
            <a:srgbClr val="740B0B"/>
          </a:solidFill>
          <a:ln w="7620">
            <a:solidFill>
              <a:srgbClr val="8D2424"/>
            </a:solidFill>
            <a:prstDash val="solid"/>
          </a:ln>
        </p:spPr>
        <p:txBody>
          <a:bodyPr/>
          <a:lstStyle/>
          <a:p>
            <a:endParaRPr lang="en-US"/>
          </a:p>
        </p:txBody>
      </p:sp>
      <p:sp>
        <p:nvSpPr>
          <p:cNvPr id="11" name="Text 8"/>
          <p:cNvSpPr/>
          <p:nvPr/>
        </p:nvSpPr>
        <p:spPr>
          <a:xfrm>
            <a:off x="7381994" y="551461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Training</a:t>
            </a:r>
            <a:endParaRPr lang="en-US" sz="2200" dirty="0"/>
          </a:p>
        </p:txBody>
      </p:sp>
      <p:sp>
        <p:nvSpPr>
          <p:cNvPr id="12" name="Text 9"/>
          <p:cNvSpPr/>
          <p:nvPr/>
        </p:nvSpPr>
        <p:spPr>
          <a:xfrm>
            <a:off x="7381994" y="6000750"/>
            <a:ext cx="6490097"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Continuous developer security education and awareness.</a:t>
            </a:r>
            <a:endParaRPr lang="en-US" sz="17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961555"/>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 &amp; Recommendations</a:t>
            </a:r>
            <a:endParaRPr lang="en-US" sz="4450" dirty="0"/>
          </a:p>
        </p:txBody>
      </p:sp>
      <p:sp>
        <p:nvSpPr>
          <p:cNvPr id="4" name="Shape 1"/>
          <p:cNvSpPr/>
          <p:nvPr/>
        </p:nvSpPr>
        <p:spPr>
          <a:xfrm>
            <a:off x="6244709" y="3711892"/>
            <a:ext cx="7627382" cy="2556153"/>
          </a:xfrm>
          <a:prstGeom prst="roundRect">
            <a:avLst>
              <a:gd name="adj" fmla="val 3560"/>
            </a:avLst>
          </a:prstGeom>
          <a:solidFill>
            <a:srgbClr val="740B0B"/>
          </a:solidFill>
          <a:ln w="7620">
            <a:solidFill>
              <a:srgbClr val="8D2424"/>
            </a:solidFill>
            <a:prstDash val="solid"/>
          </a:ln>
        </p:spPr>
        <p:txBody>
          <a:bodyPr/>
          <a:lstStyle/>
          <a:p>
            <a:endParaRPr lang="en-US"/>
          </a:p>
        </p:txBody>
      </p:sp>
      <p:sp>
        <p:nvSpPr>
          <p:cNvPr id="5" name="Text 2"/>
          <p:cNvSpPr/>
          <p:nvPr/>
        </p:nvSpPr>
        <p:spPr>
          <a:xfrm>
            <a:off x="6468904" y="3936087"/>
            <a:ext cx="316194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Recommendations</a:t>
            </a:r>
            <a:endParaRPr lang="en-US" sz="2200" dirty="0"/>
          </a:p>
        </p:txBody>
      </p:sp>
      <p:sp>
        <p:nvSpPr>
          <p:cNvPr id="6" name="Text 3"/>
          <p:cNvSpPr/>
          <p:nvPr/>
        </p:nvSpPr>
        <p:spPr>
          <a:xfrm>
            <a:off x="6468904" y="4422219"/>
            <a:ext cx="7178993" cy="35433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Restrict </a:t>
            </a:r>
            <a:r>
              <a:rPr lang="en-US" sz="1700" dirty="0">
                <a:solidFill>
                  <a:srgbClr val="FFE5E5"/>
                </a:solidFill>
                <a:highlight>
                  <a:srgbClr val="460707"/>
                </a:highlight>
                <a:latin typeface="Consolas" pitchFamily="34" charset="0"/>
                <a:ea typeface="Consolas" pitchFamily="34" charset="-122"/>
                <a:cs typeface="Consolas" pitchFamily="34" charset="-120"/>
              </a:rPr>
              <a:t>Access-Control-Allow-Origin</a:t>
            </a:r>
            <a:r>
              <a:rPr lang="en-US" sz="1700" dirty="0">
                <a:solidFill>
                  <a:srgbClr val="FFE5E5"/>
                </a:solidFill>
                <a:latin typeface="DM Sans" pitchFamily="34" charset="0"/>
                <a:ea typeface="DM Sans" pitchFamily="34" charset="-122"/>
                <a:cs typeface="DM Sans" pitchFamily="34" charset="-120"/>
              </a:rPr>
              <a:t> to trusted domains only.</a:t>
            </a:r>
            <a:endParaRPr lang="en-US" sz="1700" dirty="0"/>
          </a:p>
        </p:txBody>
      </p:sp>
      <p:sp>
        <p:nvSpPr>
          <p:cNvPr id="7" name="Text 4"/>
          <p:cNvSpPr/>
          <p:nvPr/>
        </p:nvSpPr>
        <p:spPr>
          <a:xfrm>
            <a:off x="6468904" y="4852273"/>
            <a:ext cx="7178993"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Implement robust JWT validation.</a:t>
            </a:r>
            <a:endParaRPr lang="en-US" sz="1700" dirty="0"/>
          </a:p>
        </p:txBody>
      </p:sp>
      <p:sp>
        <p:nvSpPr>
          <p:cNvPr id="8" name="Text 5"/>
          <p:cNvSpPr/>
          <p:nvPr/>
        </p:nvSpPr>
        <p:spPr>
          <a:xfrm>
            <a:off x="6468904" y="5274707"/>
            <a:ext cx="7178993"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Revoke tokens when a user's privilege or session ends.</a:t>
            </a:r>
            <a:endParaRPr lang="en-US" sz="1700" dirty="0"/>
          </a:p>
        </p:txBody>
      </p:sp>
      <p:sp>
        <p:nvSpPr>
          <p:cNvPr id="9" name="Text 6"/>
          <p:cNvSpPr/>
          <p:nvPr/>
        </p:nvSpPr>
        <p:spPr>
          <a:xfrm>
            <a:off x="6468904" y="5697141"/>
            <a:ext cx="7178993"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Use multi-factor authentication (MFA).</a:t>
            </a:r>
            <a:endParaRPr lang="en-US" sz="17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798796"/>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Final Recommendations</a:t>
            </a:r>
            <a:endParaRPr lang="en-US" sz="4450" dirty="0"/>
          </a:p>
        </p:txBody>
      </p:sp>
      <p:sp>
        <p:nvSpPr>
          <p:cNvPr id="4" name="Shape 1"/>
          <p:cNvSpPr/>
          <p:nvPr/>
        </p:nvSpPr>
        <p:spPr>
          <a:xfrm>
            <a:off x="6244709" y="3549134"/>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5" name="Text 2"/>
          <p:cNvSpPr/>
          <p:nvPr/>
        </p:nvSpPr>
        <p:spPr>
          <a:xfrm>
            <a:off x="6948726" y="3619500"/>
            <a:ext cx="2974300"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Apply CSRF tokens on all forms</a:t>
            </a:r>
            <a:endParaRPr lang="en-US" sz="1700" dirty="0"/>
          </a:p>
        </p:txBody>
      </p:sp>
      <p:sp>
        <p:nvSpPr>
          <p:cNvPr id="6" name="Shape 3"/>
          <p:cNvSpPr/>
          <p:nvPr/>
        </p:nvSpPr>
        <p:spPr>
          <a:xfrm>
            <a:off x="10193774" y="3549134"/>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7" name="Text 4"/>
          <p:cNvSpPr/>
          <p:nvPr/>
        </p:nvSpPr>
        <p:spPr>
          <a:xfrm>
            <a:off x="10897791" y="3619500"/>
            <a:ext cx="2974300"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Sanitize and validate all input/output</a:t>
            </a:r>
            <a:endParaRPr lang="en-US" sz="1700" dirty="0"/>
          </a:p>
        </p:txBody>
      </p:sp>
      <p:sp>
        <p:nvSpPr>
          <p:cNvPr id="8" name="Shape 5"/>
          <p:cNvSpPr/>
          <p:nvPr/>
        </p:nvSpPr>
        <p:spPr>
          <a:xfrm>
            <a:off x="6244709" y="4746188"/>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9" name="Text 6"/>
          <p:cNvSpPr/>
          <p:nvPr/>
        </p:nvSpPr>
        <p:spPr>
          <a:xfrm>
            <a:off x="6948726" y="4816554"/>
            <a:ext cx="2974300"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Avoid innerHTML; enforce strict CSP</a:t>
            </a:r>
            <a:endParaRPr lang="en-US" sz="1700" dirty="0"/>
          </a:p>
        </p:txBody>
      </p:sp>
      <p:sp>
        <p:nvSpPr>
          <p:cNvPr id="10" name="Shape 7"/>
          <p:cNvSpPr/>
          <p:nvPr/>
        </p:nvSpPr>
        <p:spPr>
          <a:xfrm>
            <a:off x="10193774" y="4746188"/>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1" name="Text 8"/>
          <p:cNvSpPr/>
          <p:nvPr/>
        </p:nvSpPr>
        <p:spPr>
          <a:xfrm>
            <a:off x="10897791" y="4816554"/>
            <a:ext cx="2974300"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Secure cookies with HttpOnly, Secure, SameSite</a:t>
            </a:r>
            <a:endParaRPr lang="en-US" sz="1700" dirty="0"/>
          </a:p>
        </p:txBody>
      </p:sp>
      <p:sp>
        <p:nvSpPr>
          <p:cNvPr id="12" name="Shape 9"/>
          <p:cNvSpPr/>
          <p:nvPr/>
        </p:nvSpPr>
        <p:spPr>
          <a:xfrm>
            <a:off x="6244709" y="5943243"/>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3" name="Text 10"/>
          <p:cNvSpPr/>
          <p:nvPr/>
        </p:nvSpPr>
        <p:spPr>
          <a:xfrm>
            <a:off x="6948726" y="6013609"/>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Conduct ongoing security reviews and training</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97894"/>
          </a:xfrm>
          <a:prstGeom prst="rect">
            <a:avLst/>
          </a:prstGeom>
        </p:spPr>
      </p:pic>
      <p:sp>
        <p:nvSpPr>
          <p:cNvPr id="3" name="Text 0"/>
          <p:cNvSpPr/>
          <p:nvPr/>
        </p:nvSpPr>
        <p:spPr>
          <a:xfrm>
            <a:off x="615315" y="2682716"/>
            <a:ext cx="4627245" cy="578287"/>
          </a:xfrm>
          <a:prstGeom prst="rect">
            <a:avLst/>
          </a:prstGeom>
          <a:noFill/>
          <a:ln/>
        </p:spPr>
        <p:txBody>
          <a:bodyPr wrap="none" lIns="0" tIns="0" rIns="0" bIns="0" rtlCol="0" anchor="t"/>
          <a:lstStyle/>
          <a:p>
            <a:pPr marL="0" indent="0" algn="l">
              <a:lnSpc>
                <a:spcPts val="4550"/>
              </a:lnSpc>
              <a:buNone/>
            </a:pPr>
            <a:r>
              <a:rPr lang="en-US" sz="3600" dirty="0">
                <a:solidFill>
                  <a:srgbClr val="FAEBEB"/>
                </a:solidFill>
                <a:latin typeface="Dela Gothic One" pitchFamily="34" charset="0"/>
                <a:ea typeface="Dela Gothic One" pitchFamily="34" charset="-122"/>
                <a:cs typeface="Dela Gothic One" pitchFamily="34" charset="-120"/>
              </a:rPr>
              <a:t>Objectives</a:t>
            </a:r>
            <a:endParaRPr lang="en-US" sz="3600" dirty="0"/>
          </a:p>
        </p:txBody>
      </p:sp>
      <p:pic>
        <p:nvPicPr>
          <p:cNvPr id="4" name="Image 1" descr="preencoded.png"/>
          <p:cNvPicPr>
            <a:picLocks noChangeAspect="1"/>
          </p:cNvPicPr>
          <p:nvPr/>
        </p:nvPicPr>
        <p:blipFill>
          <a:blip r:embed="rId4"/>
          <a:stretch>
            <a:fillRect/>
          </a:stretch>
        </p:blipFill>
        <p:spPr>
          <a:xfrm>
            <a:off x="615315" y="3524726"/>
            <a:ext cx="879158" cy="1055013"/>
          </a:xfrm>
          <a:prstGeom prst="rect">
            <a:avLst/>
          </a:prstGeom>
        </p:spPr>
      </p:pic>
      <p:sp>
        <p:nvSpPr>
          <p:cNvPr id="5" name="Text 1"/>
          <p:cNvSpPr/>
          <p:nvPr/>
        </p:nvSpPr>
        <p:spPr>
          <a:xfrm>
            <a:off x="1758196" y="3700463"/>
            <a:ext cx="2761059" cy="289084"/>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Persistence Testing</a:t>
            </a:r>
            <a:endParaRPr lang="en-US" sz="1800" dirty="0"/>
          </a:p>
        </p:txBody>
      </p:sp>
      <p:sp>
        <p:nvSpPr>
          <p:cNvPr id="6" name="Text 2"/>
          <p:cNvSpPr/>
          <p:nvPr/>
        </p:nvSpPr>
        <p:spPr>
          <a:xfrm>
            <a:off x="1758196" y="4095036"/>
            <a:ext cx="12256889" cy="281345"/>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Assess app resistance to sustained unauthorized access</a:t>
            </a:r>
            <a:endParaRPr lang="en-US" sz="1350" dirty="0"/>
          </a:p>
        </p:txBody>
      </p:sp>
      <p:pic>
        <p:nvPicPr>
          <p:cNvPr id="7" name="Image 2" descr="preencoded.png"/>
          <p:cNvPicPr>
            <a:picLocks noChangeAspect="1"/>
          </p:cNvPicPr>
          <p:nvPr/>
        </p:nvPicPr>
        <p:blipFill>
          <a:blip r:embed="rId5"/>
          <a:stretch>
            <a:fillRect/>
          </a:stretch>
        </p:blipFill>
        <p:spPr>
          <a:xfrm>
            <a:off x="615315" y="4579739"/>
            <a:ext cx="879158" cy="1055013"/>
          </a:xfrm>
          <a:prstGeom prst="rect">
            <a:avLst/>
          </a:prstGeom>
        </p:spPr>
      </p:pic>
      <p:sp>
        <p:nvSpPr>
          <p:cNvPr id="8" name="Text 3"/>
          <p:cNvSpPr/>
          <p:nvPr/>
        </p:nvSpPr>
        <p:spPr>
          <a:xfrm>
            <a:off x="1758196" y="4755475"/>
            <a:ext cx="3699867" cy="289084"/>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Vulnerability Identification</a:t>
            </a:r>
            <a:endParaRPr lang="en-US" sz="1800" dirty="0"/>
          </a:p>
        </p:txBody>
      </p:sp>
      <p:sp>
        <p:nvSpPr>
          <p:cNvPr id="9" name="Text 4"/>
          <p:cNvSpPr/>
          <p:nvPr/>
        </p:nvSpPr>
        <p:spPr>
          <a:xfrm>
            <a:off x="1758196" y="5150048"/>
            <a:ext cx="12256889" cy="281345"/>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Detect and analyze critical security flaws across the application</a:t>
            </a:r>
            <a:endParaRPr lang="en-US" sz="1350" dirty="0"/>
          </a:p>
        </p:txBody>
      </p:sp>
      <p:pic>
        <p:nvPicPr>
          <p:cNvPr id="10" name="Image 3" descr="preencoded.png"/>
          <p:cNvPicPr>
            <a:picLocks noChangeAspect="1"/>
          </p:cNvPicPr>
          <p:nvPr/>
        </p:nvPicPr>
        <p:blipFill>
          <a:blip r:embed="rId6"/>
          <a:stretch>
            <a:fillRect/>
          </a:stretch>
        </p:blipFill>
        <p:spPr>
          <a:xfrm>
            <a:off x="615315" y="5634752"/>
            <a:ext cx="879158" cy="1055013"/>
          </a:xfrm>
          <a:prstGeom prst="rect">
            <a:avLst/>
          </a:prstGeom>
        </p:spPr>
      </p:pic>
      <p:sp>
        <p:nvSpPr>
          <p:cNvPr id="11" name="Text 5"/>
          <p:cNvSpPr/>
          <p:nvPr/>
        </p:nvSpPr>
        <p:spPr>
          <a:xfrm>
            <a:off x="1758196" y="5810488"/>
            <a:ext cx="3228142" cy="289084"/>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Real-World Exploitation</a:t>
            </a:r>
            <a:endParaRPr lang="en-US" sz="1800" dirty="0"/>
          </a:p>
        </p:txBody>
      </p:sp>
      <p:sp>
        <p:nvSpPr>
          <p:cNvPr id="12" name="Text 6"/>
          <p:cNvSpPr/>
          <p:nvPr/>
        </p:nvSpPr>
        <p:spPr>
          <a:xfrm>
            <a:off x="1758196" y="6205061"/>
            <a:ext cx="12256889" cy="281345"/>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Simulate attacker behavior in realistic, production-like scenarios</a:t>
            </a:r>
            <a:endParaRPr lang="en-US" sz="1350" dirty="0"/>
          </a:p>
        </p:txBody>
      </p:sp>
      <p:pic>
        <p:nvPicPr>
          <p:cNvPr id="13" name="Image 4" descr="preencoded.png"/>
          <p:cNvPicPr>
            <a:picLocks noChangeAspect="1"/>
          </p:cNvPicPr>
          <p:nvPr/>
        </p:nvPicPr>
        <p:blipFill>
          <a:blip r:embed="rId7"/>
          <a:stretch>
            <a:fillRect/>
          </a:stretch>
        </p:blipFill>
        <p:spPr>
          <a:xfrm>
            <a:off x="615315" y="6689765"/>
            <a:ext cx="879158" cy="1055013"/>
          </a:xfrm>
          <a:prstGeom prst="rect">
            <a:avLst/>
          </a:prstGeom>
        </p:spPr>
      </p:pic>
      <p:sp>
        <p:nvSpPr>
          <p:cNvPr id="14" name="Text 7"/>
          <p:cNvSpPr/>
          <p:nvPr/>
        </p:nvSpPr>
        <p:spPr>
          <a:xfrm>
            <a:off x="1758196" y="6865501"/>
            <a:ext cx="2668310" cy="289084"/>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Security Hardening</a:t>
            </a:r>
            <a:endParaRPr lang="en-US" sz="1800" dirty="0"/>
          </a:p>
        </p:txBody>
      </p:sp>
      <p:sp>
        <p:nvSpPr>
          <p:cNvPr id="15" name="Text 8"/>
          <p:cNvSpPr/>
          <p:nvPr/>
        </p:nvSpPr>
        <p:spPr>
          <a:xfrm>
            <a:off x="1758196" y="7260074"/>
            <a:ext cx="12256889" cy="281345"/>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Recommend improvements to access control and session management</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80000"/>
            </a:srgbClr>
          </a:solidFill>
          <a:ln/>
        </p:spPr>
        <p:txBody>
          <a:bodyPr/>
          <a:lstStyle/>
          <a:p>
            <a:endParaRPr lang="en-US"/>
          </a:p>
        </p:txBody>
      </p:sp>
      <p:sp>
        <p:nvSpPr>
          <p:cNvPr id="4" name="Text 1"/>
          <p:cNvSpPr/>
          <p:nvPr/>
        </p:nvSpPr>
        <p:spPr>
          <a:xfrm>
            <a:off x="4464368" y="3758446"/>
            <a:ext cx="5701546" cy="712708"/>
          </a:xfrm>
          <a:prstGeom prst="rect">
            <a:avLst/>
          </a:prstGeom>
          <a:noFill/>
          <a:ln/>
        </p:spPr>
        <p:txBody>
          <a:bodyPr wrap="none" lIns="0" tIns="0" rIns="0" bIns="0" rtlCol="0" anchor="t"/>
          <a:lstStyle/>
          <a:p>
            <a:pPr marL="0" indent="0" algn="ctr">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Reconnaissance</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915472"/>
            <a:ext cx="7627382" cy="1924169"/>
          </a:xfrm>
          <a:prstGeom prst="rect">
            <a:avLst/>
          </a:prstGeom>
          <a:noFill/>
          <a:ln/>
        </p:spPr>
        <p:txBody>
          <a:bodyPr wrap="square" lIns="0" tIns="0" rIns="0" bIns="0" rtlCol="0" anchor="t"/>
          <a:lstStyle/>
          <a:p>
            <a:pPr marL="0" indent="0" algn="l">
              <a:lnSpc>
                <a:spcPts val="5050"/>
              </a:lnSpc>
              <a:buNone/>
            </a:pPr>
            <a:r>
              <a:rPr lang="en-US" sz="4000" dirty="0">
                <a:solidFill>
                  <a:srgbClr val="FAEBEB"/>
                </a:solidFill>
                <a:latin typeface="Dela Gothic One" pitchFamily="34" charset="0"/>
                <a:ea typeface="Dela Gothic One" pitchFamily="34" charset="-122"/>
                <a:cs typeface="Dela Gothic One" pitchFamily="34" charset="-120"/>
              </a:rPr>
              <a:t>Comprehensive Pentest Report: OWASP Juice Shop Assessment</a:t>
            </a:r>
            <a:endParaRPr lang="en-US" sz="4000" dirty="0"/>
          </a:p>
        </p:txBody>
      </p:sp>
      <p:sp>
        <p:nvSpPr>
          <p:cNvPr id="4" name="Text 1"/>
          <p:cNvSpPr/>
          <p:nvPr/>
        </p:nvSpPr>
        <p:spPr>
          <a:xfrm>
            <a:off x="6244709" y="3132058"/>
            <a:ext cx="7627382" cy="1247775"/>
          </a:xfrm>
          <a:prstGeom prst="rect">
            <a:avLst/>
          </a:prstGeom>
          <a:noFill/>
          <a:ln/>
        </p:spPr>
        <p:txBody>
          <a:bodyPr wrap="square" lIns="0" tIns="0" rIns="0" bIns="0" rtlCol="0" anchor="t"/>
          <a:lstStyle/>
          <a:p>
            <a:pPr marL="0" indent="0" algn="l">
              <a:lnSpc>
                <a:spcPts val="2450"/>
              </a:lnSpc>
              <a:buNone/>
            </a:pPr>
            <a:r>
              <a:rPr lang="en-US" sz="1500" dirty="0">
                <a:solidFill>
                  <a:srgbClr val="FFE5E5"/>
                </a:solidFill>
                <a:latin typeface="DM Sans" pitchFamily="34" charset="0"/>
                <a:ea typeface="DM Sans" pitchFamily="34" charset="-122"/>
                <a:cs typeface="DM Sans" pitchFamily="34" charset="-120"/>
              </a:rPr>
              <a:t>This presentation details the comprehensive penetration testing activities conducted on the OWASP Juice Shop environment using Acunetix vulnerability scanner. The report is based on a thorough assessment exported directly from Acunetix, providing detailed insights throughout the engagement.</a:t>
            </a:r>
            <a:endParaRPr lang="en-US" sz="1500" dirty="0"/>
          </a:p>
        </p:txBody>
      </p:sp>
      <p:sp>
        <p:nvSpPr>
          <p:cNvPr id="5" name="Text 2"/>
          <p:cNvSpPr/>
          <p:nvPr/>
        </p:nvSpPr>
        <p:spPr>
          <a:xfrm>
            <a:off x="6244709" y="4599146"/>
            <a:ext cx="7627382" cy="1247775"/>
          </a:xfrm>
          <a:prstGeom prst="rect">
            <a:avLst/>
          </a:prstGeom>
          <a:noFill/>
          <a:ln/>
        </p:spPr>
        <p:txBody>
          <a:bodyPr wrap="square" lIns="0" tIns="0" rIns="0" bIns="0" rtlCol="0" anchor="t"/>
          <a:lstStyle/>
          <a:p>
            <a:pPr marL="0" indent="0" algn="l">
              <a:lnSpc>
                <a:spcPts val="2450"/>
              </a:lnSpc>
              <a:buNone/>
            </a:pPr>
            <a:r>
              <a:rPr lang="en-US" sz="1500" dirty="0">
                <a:solidFill>
                  <a:srgbClr val="FFE5E5"/>
                </a:solidFill>
                <a:latin typeface="DM Sans" pitchFamily="34" charset="0"/>
                <a:ea typeface="DM Sans" pitchFamily="34" charset="-122"/>
                <a:cs typeface="DM Sans" pitchFamily="34" charset="-120"/>
              </a:rPr>
              <a:t>Our focus spans initial scanning and reconnaissance to identify vulnerabilities, exploitation of SQL injection flaws for persistence, and discovery of critical additional security weaknesses. We provide actionable remediation recommendations to strengthen the security posture of the target applications.</a:t>
            </a:r>
            <a:endParaRPr lang="en-US" sz="1500" dirty="0"/>
          </a:p>
        </p:txBody>
      </p:sp>
      <p:sp>
        <p:nvSpPr>
          <p:cNvPr id="6" name="Text 3"/>
          <p:cNvSpPr/>
          <p:nvPr/>
        </p:nvSpPr>
        <p:spPr>
          <a:xfrm>
            <a:off x="6244709" y="6066234"/>
            <a:ext cx="7627382" cy="1247775"/>
          </a:xfrm>
          <a:prstGeom prst="rect">
            <a:avLst/>
          </a:prstGeom>
          <a:noFill/>
          <a:ln/>
        </p:spPr>
        <p:txBody>
          <a:bodyPr wrap="square" lIns="0" tIns="0" rIns="0" bIns="0" rtlCol="0" anchor="t"/>
          <a:lstStyle/>
          <a:p>
            <a:pPr marL="0" indent="0" algn="l">
              <a:lnSpc>
                <a:spcPts val="2450"/>
              </a:lnSpc>
              <a:buNone/>
            </a:pPr>
            <a:r>
              <a:rPr lang="en-US" sz="1500" dirty="0">
                <a:solidFill>
                  <a:srgbClr val="FFE5E5"/>
                </a:solidFill>
                <a:latin typeface="DM Sans" pitchFamily="34" charset="0"/>
                <a:ea typeface="DM Sans" pitchFamily="34" charset="-122"/>
                <a:cs typeface="DM Sans" pitchFamily="34" charset="-120"/>
              </a:rPr>
              <a:t>Findings highlight significant attack surfaces including exposed backup files, configuration missteps, outdated components, and critical authentication bypasses. Applying these detailed insights enables prioritized risk mitigation and improves defenses against potential adversaries.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719852"/>
            <a:ext cx="7627382" cy="2030968"/>
          </a:xfrm>
          <a:prstGeom prst="rect">
            <a:avLst/>
          </a:prstGeom>
          <a:noFill/>
          <a:ln/>
        </p:spPr>
        <p:txBody>
          <a:bodyPr wrap="square" lIns="0" tIns="0" rIns="0" bIns="0" rtlCol="0" anchor="t"/>
          <a:lstStyle/>
          <a:p>
            <a:pPr marL="0" indent="0" algn="l">
              <a:lnSpc>
                <a:spcPts val="5300"/>
              </a:lnSpc>
              <a:buNone/>
            </a:pPr>
            <a:r>
              <a:rPr lang="en-US" sz="4250" dirty="0">
                <a:solidFill>
                  <a:srgbClr val="FAEBEB"/>
                </a:solidFill>
                <a:latin typeface="Dela Gothic One" pitchFamily="34" charset="0"/>
                <a:ea typeface="Dela Gothic One" pitchFamily="34" charset="-122"/>
                <a:cs typeface="Dela Gothic One" pitchFamily="34" charset="-120"/>
              </a:rPr>
              <a:t>Part 1: Scanning &amp; Reconnaissance Insights</a:t>
            </a:r>
            <a:endParaRPr lang="en-US" sz="4250" dirty="0"/>
          </a:p>
        </p:txBody>
      </p:sp>
      <p:sp>
        <p:nvSpPr>
          <p:cNvPr id="4" name="Shape 1"/>
          <p:cNvSpPr/>
          <p:nvPr/>
        </p:nvSpPr>
        <p:spPr>
          <a:xfrm>
            <a:off x="758309" y="3059549"/>
            <a:ext cx="463034" cy="463034"/>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5" name="Text 2"/>
          <p:cNvSpPr/>
          <p:nvPr/>
        </p:nvSpPr>
        <p:spPr>
          <a:xfrm>
            <a:off x="1427083" y="3130272"/>
            <a:ext cx="3016329" cy="676989"/>
          </a:xfrm>
          <a:prstGeom prst="rect">
            <a:avLst/>
          </a:prstGeom>
          <a:noFill/>
          <a:ln/>
        </p:spPr>
        <p:txBody>
          <a:bodyPr wrap="squar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Vulnerability Scanning</a:t>
            </a:r>
            <a:endParaRPr lang="en-US" sz="2100" dirty="0"/>
          </a:p>
        </p:txBody>
      </p:sp>
      <p:sp>
        <p:nvSpPr>
          <p:cNvPr id="6" name="Text 3"/>
          <p:cNvSpPr/>
          <p:nvPr/>
        </p:nvSpPr>
        <p:spPr>
          <a:xfrm>
            <a:off x="1427083" y="3930729"/>
            <a:ext cx="3016329" cy="1975961"/>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Utilized Nuclei to perform comprehensive vulnerability scans, identifying known security issues and misconfigurations within the web application.</a:t>
            </a:r>
            <a:endParaRPr lang="en-US" sz="1600" dirty="0"/>
          </a:p>
        </p:txBody>
      </p:sp>
      <p:sp>
        <p:nvSpPr>
          <p:cNvPr id="7" name="Shape 4"/>
          <p:cNvSpPr/>
          <p:nvPr/>
        </p:nvSpPr>
        <p:spPr>
          <a:xfrm>
            <a:off x="4700588" y="3059549"/>
            <a:ext cx="463034" cy="463034"/>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8" name="Text 5"/>
          <p:cNvSpPr/>
          <p:nvPr/>
        </p:nvSpPr>
        <p:spPr>
          <a:xfrm>
            <a:off x="5369362" y="3130272"/>
            <a:ext cx="3016329" cy="676989"/>
          </a:xfrm>
          <a:prstGeom prst="rect">
            <a:avLst/>
          </a:prstGeom>
          <a:noFill/>
          <a:ln/>
        </p:spPr>
        <p:txBody>
          <a:bodyPr wrap="squar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Directory Enumeration</a:t>
            </a:r>
            <a:endParaRPr lang="en-US" sz="2100" dirty="0"/>
          </a:p>
        </p:txBody>
      </p:sp>
      <p:sp>
        <p:nvSpPr>
          <p:cNvPr id="9" name="Text 6"/>
          <p:cNvSpPr/>
          <p:nvPr/>
        </p:nvSpPr>
        <p:spPr>
          <a:xfrm>
            <a:off x="5369362" y="3930729"/>
            <a:ext cx="3016329" cy="1646634"/>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Employed Gobuster to systematically brute force common directories and paths, uncovering sensitive or hidden resources.</a:t>
            </a:r>
            <a:endParaRPr lang="en-US" sz="1600" dirty="0"/>
          </a:p>
        </p:txBody>
      </p:sp>
      <p:sp>
        <p:nvSpPr>
          <p:cNvPr id="10" name="Shape 7"/>
          <p:cNvSpPr/>
          <p:nvPr/>
        </p:nvSpPr>
        <p:spPr>
          <a:xfrm>
            <a:off x="758309" y="6318290"/>
            <a:ext cx="463034" cy="463034"/>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11" name="Text 8"/>
          <p:cNvSpPr/>
          <p:nvPr/>
        </p:nvSpPr>
        <p:spPr>
          <a:xfrm>
            <a:off x="1427083" y="6389013"/>
            <a:ext cx="2878098" cy="338495"/>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Domain Discovery</a:t>
            </a:r>
            <a:endParaRPr lang="en-US" sz="2100" dirty="0"/>
          </a:p>
        </p:txBody>
      </p:sp>
      <p:sp>
        <p:nvSpPr>
          <p:cNvPr id="12" name="Text 9"/>
          <p:cNvSpPr/>
          <p:nvPr/>
        </p:nvSpPr>
        <p:spPr>
          <a:xfrm>
            <a:off x="1427083" y="6850975"/>
            <a:ext cx="6958608" cy="658654"/>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Used Subfinder to enumerate all associated subdomains, ensuring a complete understanding of the attack surface for targeted assessments.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650558"/>
            <a:ext cx="7627382" cy="2030968"/>
          </a:xfrm>
          <a:prstGeom prst="rect">
            <a:avLst/>
          </a:prstGeom>
          <a:noFill/>
          <a:ln/>
        </p:spPr>
        <p:txBody>
          <a:bodyPr wrap="square" lIns="0" tIns="0" rIns="0" bIns="0" rtlCol="0" anchor="t"/>
          <a:lstStyle/>
          <a:p>
            <a:pPr marL="0" indent="0" algn="l">
              <a:lnSpc>
                <a:spcPts val="5300"/>
              </a:lnSpc>
              <a:buNone/>
            </a:pPr>
            <a:r>
              <a:rPr lang="en-US" sz="4250" dirty="0">
                <a:solidFill>
                  <a:srgbClr val="FAEBEB"/>
                </a:solidFill>
                <a:latin typeface="Dela Gothic One" pitchFamily="34" charset="0"/>
                <a:ea typeface="Dela Gothic One" pitchFamily="34" charset="-122"/>
                <a:cs typeface="Dela Gothic One" pitchFamily="34" charset="-120"/>
              </a:rPr>
              <a:t>Risky Configurations Leading to Data Exposure</a:t>
            </a:r>
            <a:endParaRPr lang="en-US" sz="4250" dirty="0"/>
          </a:p>
        </p:txBody>
      </p:sp>
      <p:sp>
        <p:nvSpPr>
          <p:cNvPr id="4" name="Shape 1"/>
          <p:cNvSpPr/>
          <p:nvPr/>
        </p:nvSpPr>
        <p:spPr>
          <a:xfrm>
            <a:off x="6244709" y="2990255"/>
            <a:ext cx="7627382" cy="3698557"/>
          </a:xfrm>
          <a:prstGeom prst="roundRect">
            <a:avLst>
              <a:gd name="adj" fmla="val 2337"/>
            </a:avLst>
          </a:prstGeom>
          <a:noFill/>
          <a:ln w="7620">
            <a:solidFill>
              <a:srgbClr val="FFFFFF">
                <a:alpha val="24000"/>
              </a:srgbClr>
            </a:solidFill>
            <a:prstDash val="solid"/>
          </a:ln>
        </p:spPr>
        <p:txBody>
          <a:bodyPr/>
          <a:lstStyle/>
          <a:p>
            <a:endParaRPr lang="en-US"/>
          </a:p>
        </p:txBody>
      </p:sp>
      <p:sp>
        <p:nvSpPr>
          <p:cNvPr id="5" name="Shape 2"/>
          <p:cNvSpPr/>
          <p:nvPr/>
        </p:nvSpPr>
        <p:spPr>
          <a:xfrm>
            <a:off x="6252329" y="2997875"/>
            <a:ext cx="7612142" cy="591503"/>
          </a:xfrm>
          <a:prstGeom prst="rect">
            <a:avLst/>
          </a:prstGeom>
          <a:solidFill>
            <a:srgbClr val="FFFFFF">
              <a:alpha val="4000"/>
            </a:srgbClr>
          </a:solidFill>
          <a:ln/>
        </p:spPr>
        <p:txBody>
          <a:bodyPr/>
          <a:lstStyle/>
          <a:p>
            <a:endParaRPr lang="en-US"/>
          </a:p>
        </p:txBody>
      </p:sp>
      <p:sp>
        <p:nvSpPr>
          <p:cNvPr id="6" name="Text 3"/>
          <p:cNvSpPr/>
          <p:nvPr/>
        </p:nvSpPr>
        <p:spPr>
          <a:xfrm>
            <a:off x="6458069" y="3128963"/>
            <a:ext cx="3390781" cy="32932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Configuration</a:t>
            </a:r>
            <a:endParaRPr lang="en-US" sz="1600" dirty="0"/>
          </a:p>
        </p:txBody>
      </p:sp>
      <p:sp>
        <p:nvSpPr>
          <p:cNvPr id="7" name="Text 4"/>
          <p:cNvSpPr/>
          <p:nvPr/>
        </p:nvSpPr>
        <p:spPr>
          <a:xfrm>
            <a:off x="10267950" y="3128963"/>
            <a:ext cx="3390781" cy="32932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Risk</a:t>
            </a:r>
            <a:endParaRPr lang="en-US" sz="1600" dirty="0"/>
          </a:p>
        </p:txBody>
      </p:sp>
      <p:sp>
        <p:nvSpPr>
          <p:cNvPr id="8" name="Shape 5"/>
          <p:cNvSpPr/>
          <p:nvPr/>
        </p:nvSpPr>
        <p:spPr>
          <a:xfrm>
            <a:off x="6252329" y="3589377"/>
            <a:ext cx="7612142" cy="920829"/>
          </a:xfrm>
          <a:prstGeom prst="rect">
            <a:avLst/>
          </a:prstGeom>
          <a:solidFill>
            <a:srgbClr val="000000">
              <a:alpha val="4000"/>
            </a:srgbClr>
          </a:solidFill>
          <a:ln/>
        </p:spPr>
        <p:txBody>
          <a:bodyPr/>
          <a:lstStyle/>
          <a:p>
            <a:endParaRPr lang="en-US"/>
          </a:p>
        </p:txBody>
      </p:sp>
      <p:sp>
        <p:nvSpPr>
          <p:cNvPr id="9" name="Text 6"/>
          <p:cNvSpPr/>
          <p:nvPr/>
        </p:nvSpPr>
        <p:spPr>
          <a:xfrm>
            <a:off x="6458069" y="3720465"/>
            <a:ext cx="3390781" cy="32932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Access-Control-Allow-Origin: *</a:t>
            </a:r>
            <a:endParaRPr lang="en-US" sz="1600" dirty="0"/>
          </a:p>
        </p:txBody>
      </p:sp>
      <p:sp>
        <p:nvSpPr>
          <p:cNvPr id="10" name="Text 7"/>
          <p:cNvSpPr/>
          <p:nvPr/>
        </p:nvSpPr>
        <p:spPr>
          <a:xfrm>
            <a:off x="10267950" y="3720465"/>
            <a:ext cx="3390781" cy="658654"/>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Allows unauthorized cross-origin data requests</a:t>
            </a:r>
            <a:endParaRPr lang="en-US" sz="1600" dirty="0"/>
          </a:p>
        </p:txBody>
      </p:sp>
      <p:sp>
        <p:nvSpPr>
          <p:cNvPr id="11" name="Shape 8"/>
          <p:cNvSpPr/>
          <p:nvPr/>
        </p:nvSpPr>
        <p:spPr>
          <a:xfrm>
            <a:off x="6252329" y="4510207"/>
            <a:ext cx="7612142" cy="1250156"/>
          </a:xfrm>
          <a:prstGeom prst="rect">
            <a:avLst/>
          </a:prstGeom>
          <a:solidFill>
            <a:srgbClr val="FFFFFF">
              <a:alpha val="4000"/>
            </a:srgbClr>
          </a:solidFill>
          <a:ln/>
        </p:spPr>
        <p:txBody>
          <a:bodyPr/>
          <a:lstStyle/>
          <a:p>
            <a:endParaRPr lang="en-US"/>
          </a:p>
        </p:txBody>
      </p:sp>
      <p:sp>
        <p:nvSpPr>
          <p:cNvPr id="12" name="Text 9"/>
          <p:cNvSpPr/>
          <p:nvPr/>
        </p:nvSpPr>
        <p:spPr>
          <a:xfrm>
            <a:off x="6458069" y="4641294"/>
            <a:ext cx="3390781" cy="32932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/metrics endpoint exposed</a:t>
            </a:r>
            <a:endParaRPr lang="en-US" sz="1600" dirty="0"/>
          </a:p>
        </p:txBody>
      </p:sp>
      <p:sp>
        <p:nvSpPr>
          <p:cNvPr id="13" name="Text 10"/>
          <p:cNvSpPr/>
          <p:nvPr/>
        </p:nvSpPr>
        <p:spPr>
          <a:xfrm>
            <a:off x="10267950" y="4641294"/>
            <a:ext cx="3390781" cy="987981"/>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Leakes internal Prometheus metrics aiding attackers' reconnaissance</a:t>
            </a:r>
            <a:endParaRPr lang="en-US" sz="1600" dirty="0"/>
          </a:p>
        </p:txBody>
      </p:sp>
      <p:sp>
        <p:nvSpPr>
          <p:cNvPr id="14" name="Shape 11"/>
          <p:cNvSpPr/>
          <p:nvPr/>
        </p:nvSpPr>
        <p:spPr>
          <a:xfrm>
            <a:off x="6252329" y="5760363"/>
            <a:ext cx="7612142" cy="920829"/>
          </a:xfrm>
          <a:prstGeom prst="rect">
            <a:avLst/>
          </a:prstGeom>
          <a:solidFill>
            <a:srgbClr val="000000">
              <a:alpha val="4000"/>
            </a:srgbClr>
          </a:solidFill>
          <a:ln/>
        </p:spPr>
        <p:txBody>
          <a:bodyPr/>
          <a:lstStyle/>
          <a:p>
            <a:endParaRPr lang="en-US"/>
          </a:p>
        </p:txBody>
      </p:sp>
      <p:sp>
        <p:nvSpPr>
          <p:cNvPr id="15" name="Text 12"/>
          <p:cNvSpPr/>
          <p:nvPr/>
        </p:nvSpPr>
        <p:spPr>
          <a:xfrm>
            <a:off x="6458069" y="5891451"/>
            <a:ext cx="3390781" cy="32932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/ftp backup files accessible</a:t>
            </a:r>
            <a:endParaRPr lang="en-US" sz="1600" dirty="0"/>
          </a:p>
        </p:txBody>
      </p:sp>
      <p:sp>
        <p:nvSpPr>
          <p:cNvPr id="16" name="Text 13"/>
          <p:cNvSpPr/>
          <p:nvPr/>
        </p:nvSpPr>
        <p:spPr>
          <a:xfrm>
            <a:off x="10267950" y="5891451"/>
            <a:ext cx="3390781" cy="658654"/>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Information disclosure including encoded coupon codes</a:t>
            </a:r>
            <a:endParaRPr lang="en-US" sz="1600" dirty="0"/>
          </a:p>
        </p:txBody>
      </p:sp>
      <p:sp>
        <p:nvSpPr>
          <p:cNvPr id="17" name="Text 14"/>
          <p:cNvSpPr/>
          <p:nvPr/>
        </p:nvSpPr>
        <p:spPr>
          <a:xfrm>
            <a:off x="6244709" y="6920270"/>
            <a:ext cx="7627382" cy="658654"/>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Each of these weaknesses dramatically increases the attack surface and demands timely remediation.</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TotalTime>
  <Words>1418</Words>
  <Application>Microsoft Office PowerPoint</Application>
  <PresentationFormat>Custom</PresentationFormat>
  <Paragraphs>327</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Dela Gothic One</vt:lpstr>
      <vt:lpstr>DM Sans</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mark labib</cp:lastModifiedBy>
  <cp:revision>6</cp:revision>
  <dcterms:created xsi:type="dcterms:W3CDTF">2025-05-12T19:55:30Z</dcterms:created>
  <dcterms:modified xsi:type="dcterms:W3CDTF">2025-05-12T22:15:15Z</dcterms:modified>
</cp:coreProperties>
</file>